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sldIdLst>
    <p:sldId id="256" r:id="rId2"/>
    <p:sldId id="274" r:id="rId3"/>
    <p:sldId id="257" r:id="rId4"/>
    <p:sldId id="258" r:id="rId5"/>
    <p:sldId id="259" r:id="rId6"/>
    <p:sldId id="260" r:id="rId7"/>
    <p:sldId id="261" r:id="rId8"/>
    <p:sldId id="263" r:id="rId9"/>
    <p:sldId id="271" r:id="rId10"/>
    <p:sldId id="272" r:id="rId11"/>
    <p:sldId id="297" r:id="rId12"/>
    <p:sldId id="264" r:id="rId13"/>
    <p:sldId id="265" r:id="rId14"/>
    <p:sldId id="267" r:id="rId15"/>
    <p:sldId id="268" r:id="rId16"/>
    <p:sldId id="269" r:id="rId17"/>
    <p:sldId id="270" r:id="rId18"/>
    <p:sldId id="273" r:id="rId19"/>
    <p:sldId id="276" r:id="rId20"/>
    <p:sldId id="277" r:id="rId21"/>
    <p:sldId id="278" r:id="rId22"/>
    <p:sldId id="279" r:id="rId23"/>
    <p:sldId id="280" r:id="rId24"/>
    <p:sldId id="281" r:id="rId25"/>
    <p:sldId id="282" r:id="rId26"/>
    <p:sldId id="283" r:id="rId27"/>
    <p:sldId id="285" r:id="rId28"/>
    <p:sldId id="286" r:id="rId29"/>
    <p:sldId id="287" r:id="rId30"/>
    <p:sldId id="288" r:id="rId31"/>
    <p:sldId id="293" r:id="rId32"/>
    <p:sldId id="296" r:id="rId33"/>
    <p:sldId id="289" r:id="rId34"/>
    <p:sldId id="290" r:id="rId35"/>
    <p:sldId id="291" r:id="rId36"/>
    <p:sldId id="294" r:id="rId37"/>
    <p:sldId id="295" r:id="rId38"/>
    <p:sldId id="292" r:id="rId39"/>
    <p:sldId id="299" r:id="rId40"/>
    <p:sldId id="29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84"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5/6/2020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15441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9926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26005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9268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9345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5/6/2020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46396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851568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039748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5836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7742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217C01CDF565}" type="slidenum">
              <a:rPr lang="en-US" smtClean="0"/>
              <a:pPr/>
              <a:t>‹N›</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36695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5/6/2020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‹N›</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751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5/6/2020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460532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images.slideplayer.it/1/545394/slides/slide_2.jpg" TargetMode="External"/><Relationship Id="rId2" Type="http://schemas.openxmlformats.org/officeDocument/2006/relationships/hyperlink" Target="https://images.slideplayer.it/1/545394/slides/slide_1.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images.slideplayer.it/1/545394/slides/slide_3.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images.slideplayer.it/1/545394/slides/slide_5.jpg" TargetMode="External"/><Relationship Id="rId2" Type="http://schemas.openxmlformats.org/officeDocument/2006/relationships/hyperlink" Target="https://images.slideplayer.it/1/545394/slides/slide_4.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images.slideplayer.it/1/545394/slides/slide_8.jpg" TargetMode="External"/><Relationship Id="rId2" Type="http://schemas.openxmlformats.org/officeDocument/2006/relationships/hyperlink" Target="https://images.slideplayer.it/1/545394/slides/slide_7.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it.wikipedia.org/wiki/Linguaggio_di_programmazione" TargetMode="External"/><Relationship Id="rId13" Type="http://schemas.openxmlformats.org/officeDocument/2006/relationships/hyperlink" Target="https://it.wikipedia.org/wiki/Elaboratore" TargetMode="External"/><Relationship Id="rId18" Type="http://schemas.openxmlformats.org/officeDocument/2006/relationships/hyperlink" Target="https://it.wikipedia.org/wiki/Istruzione_(informatica)" TargetMode="External"/><Relationship Id="rId3" Type="http://schemas.openxmlformats.org/officeDocument/2006/relationships/hyperlink" Target="https://it.wikipedia.org/wiki/Informatica" TargetMode="External"/><Relationship Id="rId7" Type="http://schemas.openxmlformats.org/officeDocument/2006/relationships/hyperlink" Target="https://it.wikipedia.org/wiki/Codice_sorgente" TargetMode="External"/><Relationship Id="rId12" Type="http://schemas.openxmlformats.org/officeDocument/2006/relationships/hyperlink" Target="https://it.wikipedia.org/wiki/Esecuzione_(informatica)" TargetMode="External"/><Relationship Id="rId17" Type="http://schemas.openxmlformats.org/officeDocument/2006/relationships/hyperlink" Target="https://it.wikipedia.org/wiki/Elaborazione" TargetMode="External"/><Relationship Id="rId2" Type="http://schemas.openxmlformats.org/officeDocument/2006/relationships/image" Target="../media/image22.png"/><Relationship Id="rId16" Type="http://schemas.openxmlformats.org/officeDocument/2006/relationships/hyperlink" Target="https://it.wikipedia.org/wiki/Output" TargetMode="External"/><Relationship Id="rId1" Type="http://schemas.openxmlformats.org/officeDocument/2006/relationships/slideLayout" Target="../slideLayouts/slideLayout6.xml"/><Relationship Id="rId6" Type="http://schemas.openxmlformats.org/officeDocument/2006/relationships/hyperlink" Target="https://it.wikipedia.org/wiki/Codice" TargetMode="External"/><Relationship Id="rId11" Type="http://schemas.openxmlformats.org/officeDocument/2006/relationships/hyperlink" Target="https://it.wikipedia.org/wiki/Software" TargetMode="External"/><Relationship Id="rId5" Type="http://schemas.openxmlformats.org/officeDocument/2006/relationships/hyperlink" Target="https://it.wikipedia.org/wiki/Automatica" TargetMode="External"/><Relationship Id="rId15" Type="http://schemas.openxmlformats.org/officeDocument/2006/relationships/hyperlink" Target="https://it.wikipedia.org/wiki/Dati" TargetMode="External"/><Relationship Id="rId10" Type="http://schemas.openxmlformats.org/officeDocument/2006/relationships/hyperlink" Target="https://it.wikipedia.org/wiki/Programmazione_(informatica)" TargetMode="External"/><Relationship Id="rId4" Type="http://schemas.openxmlformats.org/officeDocument/2006/relationships/hyperlink" Target="https://it.wikipedia.org/wiki/Algoritmo" TargetMode="External"/><Relationship Id="rId9" Type="http://schemas.openxmlformats.org/officeDocument/2006/relationships/hyperlink" Target="https://it.wikipedia.org/wiki/Programmatore" TargetMode="External"/><Relationship Id="rId14" Type="http://schemas.openxmlformats.org/officeDocument/2006/relationships/hyperlink" Target="https://it.wikipedia.org/wiki/Inpu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it.wikipedia.org/wiki/Windows_95" TargetMode="External"/><Relationship Id="rId13" Type="http://schemas.openxmlformats.org/officeDocument/2006/relationships/hyperlink" Target="https://it.wikipedia.org/wiki/Chiavetta_USB" TargetMode="External"/><Relationship Id="rId18" Type="http://schemas.openxmlformats.org/officeDocument/2006/relationships/hyperlink" Target="https://it.wikipedia.org/wiki/Prompt_dei_comandi" TargetMode="External"/><Relationship Id="rId3" Type="http://schemas.openxmlformats.org/officeDocument/2006/relationships/hyperlink" Target="https://it.wikipedia.org/wiki/Shell_(informatica)" TargetMode="External"/><Relationship Id="rId21" Type="http://schemas.openxmlformats.org/officeDocument/2006/relationships/hyperlink" Target="https://it.wikipedia.org/wiki/Windows_8" TargetMode="External"/><Relationship Id="rId7" Type="http://schemas.openxmlformats.org/officeDocument/2006/relationships/hyperlink" Target="https://it.wikipedia.org/wiki/Microsoft" TargetMode="External"/><Relationship Id="rId12" Type="http://schemas.openxmlformats.org/officeDocument/2006/relationships/hyperlink" Target="https://it.wikipedia.org/wiki/Hard_disk" TargetMode="External"/><Relationship Id="rId17" Type="http://schemas.openxmlformats.org/officeDocument/2006/relationships/hyperlink" Target="https://it.wikipedia.org/wiki/Istruzione_(informatica)" TargetMode="External"/><Relationship Id="rId2" Type="http://schemas.openxmlformats.org/officeDocument/2006/relationships/image" Target="../media/image26.png"/><Relationship Id="rId16" Type="http://schemas.openxmlformats.org/officeDocument/2006/relationships/hyperlink" Target="https://it.wikipedia.org/wiki/Desktop_environment" TargetMode="External"/><Relationship Id="rId20" Type="http://schemas.openxmlformats.org/officeDocument/2006/relationships/hyperlink" Target="https://it.wikipedia.org/wiki/Windows_98" TargetMode="External"/><Relationship Id="rId1" Type="http://schemas.openxmlformats.org/officeDocument/2006/relationships/slideLayout" Target="../slideLayouts/slideLayout6.xml"/><Relationship Id="rId6" Type="http://schemas.openxmlformats.org/officeDocument/2006/relationships/hyperlink" Target="https://it.wikipedia.org/wiki/Microsoft_Windows" TargetMode="External"/><Relationship Id="rId11" Type="http://schemas.openxmlformats.org/officeDocument/2006/relationships/hyperlink" Target="https://it.wikipedia.org/wiki/Memoria_secondaria" TargetMode="External"/><Relationship Id="rId5" Type="http://schemas.openxmlformats.org/officeDocument/2006/relationships/hyperlink" Target="https://it.wikipedia.org/wiki/Sistema_operativo" TargetMode="External"/><Relationship Id="rId15" Type="http://schemas.openxmlformats.org/officeDocument/2006/relationships/hyperlink" Target="https://it.wikipedia.org/wiki/Barra_delle_applicazioni" TargetMode="External"/><Relationship Id="rId23" Type="http://schemas.openxmlformats.org/officeDocument/2006/relationships/hyperlink" Target="https://it.wikipedia.org/wiki/Windows_10" TargetMode="External"/><Relationship Id="rId10" Type="http://schemas.openxmlformats.org/officeDocument/2006/relationships/hyperlink" Target="https://it.wikipedia.org/wiki/File_system" TargetMode="External"/><Relationship Id="rId19" Type="http://schemas.openxmlformats.org/officeDocument/2006/relationships/hyperlink" Target="https://it.wikipedia.org/wiki/Lingua_italiana" TargetMode="External"/><Relationship Id="rId4" Type="http://schemas.openxmlformats.org/officeDocument/2006/relationships/hyperlink" Target="https://it.wikipedia.org/wiki/File_manager" TargetMode="External"/><Relationship Id="rId9" Type="http://schemas.openxmlformats.org/officeDocument/2006/relationships/hyperlink" Target="https://it.wikipedia.org/wiki/Interfaccia_grafica" TargetMode="External"/><Relationship Id="rId14" Type="http://schemas.openxmlformats.org/officeDocument/2006/relationships/hyperlink" Target="https://it.wikipedia.org/wiki/PC" TargetMode="External"/><Relationship Id="rId22" Type="http://schemas.openxmlformats.org/officeDocument/2006/relationships/hyperlink" Target="https://it.wikipedia.org/wiki/Windows_8.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it.wikipedia.org/wiki/Serie" TargetMode="External"/><Relationship Id="rId2" Type="http://schemas.openxmlformats.org/officeDocument/2006/relationships/hyperlink" Target="https://it.wikipedia.org/wiki/Rete" TargetMode="External"/><Relationship Id="rId1" Type="http://schemas.openxmlformats.org/officeDocument/2006/relationships/slideLayout" Target="../slideLayouts/slideLayout7.xml"/><Relationship Id="rId6" Type="http://schemas.openxmlformats.org/officeDocument/2006/relationships/hyperlink" Target="https://it.wikiversity.org/wiki/Tipi_di_rete" TargetMode="External"/><Relationship Id="rId5" Type="http://schemas.openxmlformats.org/officeDocument/2006/relationships/hyperlink" Target="https://it.wikipedia.org/wiki/Stampante" TargetMode="External"/><Relationship Id="rId4" Type="http://schemas.openxmlformats.org/officeDocument/2006/relationships/hyperlink" Target="https://www.informaticapertutti.com/come-scegliere-un-modem-adsl-router-wifi-quale-differenza-c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it.wikipedia.org/wiki/Wireless_Local_Area_Network" TargetMode="External"/><Relationship Id="rId3" Type="http://schemas.openxmlformats.org/officeDocument/2006/relationships/hyperlink" Target="https://www.informaticapertutti.com/cose-lhardware-linput-output-il-bus-e-linterfaccia-di-un-pc/" TargetMode="External"/><Relationship Id="rId7" Type="http://schemas.openxmlformats.org/officeDocument/2006/relationships/hyperlink" Target="https://it.wikipedia.org/wiki/Ethernet" TargetMode="External"/><Relationship Id="rId12" Type="http://schemas.openxmlformats.org/officeDocument/2006/relationships/hyperlink" Target="https://it.wikipedia.org/wiki/Wide_Area_Network" TargetMode="External"/><Relationship Id="rId2" Type="http://schemas.openxmlformats.org/officeDocument/2006/relationships/hyperlink" Target="https://it.wikipedia.org/wiki/Local_Area_Network" TargetMode="External"/><Relationship Id="rId1" Type="http://schemas.openxmlformats.org/officeDocument/2006/relationships/slideLayout" Target="../slideLayouts/slideLayout7.xml"/><Relationship Id="rId6" Type="http://schemas.openxmlformats.org/officeDocument/2006/relationships/hyperlink" Target="https://www.informaticapertutti.com/che-cose-un-file/" TargetMode="External"/><Relationship Id="rId11" Type="http://schemas.openxmlformats.org/officeDocument/2006/relationships/hyperlink" Target="https://www.informaticapertutti.com/che-differenza-ce-tra-password-e-pin/" TargetMode="External"/><Relationship Id="rId5" Type="http://schemas.openxmlformats.org/officeDocument/2006/relationships/hyperlink" Target="https://www.informaticapertutti.com/che-cose-il-software-quante-tipologie-ne-esistono/" TargetMode="External"/><Relationship Id="rId10" Type="http://schemas.openxmlformats.org/officeDocument/2006/relationships/hyperlink" Target="https://it.wikipedia.org/wiki/IEEE_802.11" TargetMode="External"/><Relationship Id="rId4" Type="http://schemas.openxmlformats.org/officeDocument/2006/relationships/hyperlink" Target="https://it.wikipedia.org/wiki/Scanner_(informatica)" TargetMode="External"/><Relationship Id="rId9" Type="http://schemas.openxmlformats.org/officeDocument/2006/relationships/hyperlink" Target="https://www.informaticapertutti.com/che-differenza-ce-tra-4g-lte-wimax-e-wi-fi/"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it.wikipedia.org/wiki/Skype" TargetMode="External"/><Relationship Id="rId3" Type="http://schemas.openxmlformats.org/officeDocument/2006/relationships/hyperlink" Target="https://www.informaticapertutti.com/che-cose-il-browser/" TargetMode="External"/><Relationship Id="rId7" Type="http://schemas.openxmlformats.org/officeDocument/2006/relationships/hyperlink" Target="https://it.wikipedia.org/wiki/Virtuale" TargetMode="External"/><Relationship Id="rId12" Type="http://schemas.openxmlformats.org/officeDocument/2006/relationships/hyperlink" Target="https://it.wikipedia.org/wiki/EBay" TargetMode="External"/><Relationship Id="rId2" Type="http://schemas.openxmlformats.org/officeDocument/2006/relationships/hyperlink" Target="https://www.informaticapertutti.com/che-differenza-ce-tra-client-e-server/" TargetMode="External"/><Relationship Id="rId1" Type="http://schemas.openxmlformats.org/officeDocument/2006/relationships/slideLayout" Target="../slideLayouts/slideLayout7.xml"/><Relationship Id="rId6" Type="http://schemas.openxmlformats.org/officeDocument/2006/relationships/hyperlink" Target="https://it.wikipedia.org/wiki/YouTube" TargetMode="External"/><Relationship Id="rId11" Type="http://schemas.openxmlformats.org/officeDocument/2006/relationships/hyperlink" Target="https://it.wikipedia.org/wiki/Amazon.com" TargetMode="External"/><Relationship Id="rId5" Type="http://schemas.openxmlformats.org/officeDocument/2006/relationships/hyperlink" Target="https://www.informaticapertutti.com/che-differenza-ce-tra-adsl-e-fibra-ottica/" TargetMode="External"/><Relationship Id="rId10" Type="http://schemas.openxmlformats.org/officeDocument/2006/relationships/hyperlink" Target="https://www.informaticapertutti.com/social-network-cosa-sono-a-cosa-servono-e-come-si-usano/" TargetMode="External"/><Relationship Id="rId4" Type="http://schemas.openxmlformats.org/officeDocument/2006/relationships/hyperlink" Target="https://it.wikipedia.org/wiki/Pagina_web" TargetMode="External"/><Relationship Id="rId9" Type="http://schemas.openxmlformats.org/officeDocument/2006/relationships/hyperlink" Target="https://it.wikipedia.org/wiki/Posta_elettronica"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it/" TargetMode="External"/><Relationship Id="rId2" Type="http://schemas.openxmlformats.org/officeDocument/2006/relationships/hyperlink" Target="https://www.informaticapertutti.com/che-cose-un-motore-di-ricerca/"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it.wikipedia.org/wiki/Motore_di_ricerca" TargetMode="External"/><Relationship Id="rId3" Type="http://schemas.openxmlformats.org/officeDocument/2006/relationships/hyperlink" Target="https://it.wikipedia.org/wiki/Pagina_web" TargetMode="External"/><Relationship Id="rId7" Type="http://schemas.openxmlformats.org/officeDocument/2006/relationships/hyperlink" Target="https://it.wikipedia.org/wiki/Server_web" TargetMode="External"/><Relationship Id="rId2" Type="http://schemas.openxmlformats.org/officeDocument/2006/relationships/hyperlink" Target="https://it.wikipedia.org/wiki/Sito_web#cite_note-1" TargetMode="External"/><Relationship Id="rId1" Type="http://schemas.openxmlformats.org/officeDocument/2006/relationships/slideLayout" Target="../slideLayouts/slideLayout7.xml"/><Relationship Id="rId6" Type="http://schemas.openxmlformats.org/officeDocument/2006/relationships/hyperlink" Target="https://it.wikipedia.org/wiki/Hosting" TargetMode="External"/><Relationship Id="rId5" Type="http://schemas.openxmlformats.org/officeDocument/2006/relationships/hyperlink" Target="https://it.wikipedia.org/wiki/Informazione" TargetMode="External"/><Relationship Id="rId10" Type="http://schemas.openxmlformats.org/officeDocument/2006/relationships/hyperlink" Target="https://it.wikipedia.org/wiki/Web_browser" TargetMode="External"/><Relationship Id="rId4" Type="http://schemas.openxmlformats.org/officeDocument/2006/relationships/hyperlink" Target="https://it.wikipedia.org/wiki/Ipertesto" TargetMode="External"/><Relationship Id="rId9" Type="http://schemas.openxmlformats.org/officeDocument/2006/relationships/hyperlink" Target="https://it.wikipedia.org/wiki/URL"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www.webtips.it/articoli/cosa-e-un-link/#esempi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12CF04-296D-4898-A016-460DD72AED22}"/>
              </a:ext>
            </a:extLst>
          </p:cNvPr>
          <p:cNvSpPr>
            <a:spLocks noGrp="1"/>
          </p:cNvSpPr>
          <p:nvPr>
            <p:ph type="ctrTitle"/>
          </p:nvPr>
        </p:nvSpPr>
        <p:spPr/>
        <p:txBody>
          <a:bodyPr>
            <a:normAutofit fontScale="90000"/>
          </a:bodyPr>
          <a:lstStyle/>
          <a:p>
            <a:r>
              <a:rPr lang="it-IT" dirty="0"/>
              <a:t>Corso informatica di base</a:t>
            </a:r>
          </a:p>
        </p:txBody>
      </p:sp>
      <p:sp>
        <p:nvSpPr>
          <p:cNvPr id="3" name="Sottotitolo 2">
            <a:extLst>
              <a:ext uri="{FF2B5EF4-FFF2-40B4-BE49-F238E27FC236}">
                <a16:creationId xmlns:a16="http://schemas.microsoft.com/office/drawing/2014/main" id="{6F538DF1-D28F-47A9-B7CA-C6FDCE636B59}"/>
              </a:ext>
            </a:extLst>
          </p:cNvPr>
          <p:cNvSpPr>
            <a:spLocks noGrp="1"/>
          </p:cNvSpPr>
          <p:nvPr>
            <p:ph type="subTitle" idx="1"/>
          </p:nvPr>
        </p:nvSpPr>
        <p:spPr/>
        <p:txBody>
          <a:bodyPr/>
          <a:lstStyle/>
          <a:p>
            <a:r>
              <a:rPr lang="it-IT" dirty="0"/>
              <a:t>Prof. Salerno Giuseppe</a:t>
            </a:r>
          </a:p>
        </p:txBody>
      </p:sp>
      <p:pic>
        <p:nvPicPr>
          <p:cNvPr id="4" name="VOCES8 The Sound of Silence">
            <a:hlinkClick r:id="" action="ppaction://media"/>
            <a:extLst>
              <a:ext uri="{FF2B5EF4-FFF2-40B4-BE49-F238E27FC236}">
                <a16:creationId xmlns:a16="http://schemas.microsoft.com/office/drawing/2014/main" id="{74E19942-E8FD-4F0E-9BB2-92FA2FC8762D}"/>
              </a:ext>
            </a:extLst>
          </p:cNvPr>
          <p:cNvPicPr>
            <a:picLocks noChangeAspect="1"/>
          </p:cNvPicPr>
          <p:nvPr>
            <a:audioFile r:link="rId2"/>
            <p:extLst>
              <p:ext uri="{DAA4B4D4-6D71-4841-9C94-3DE7FCFB9230}">
                <p14:media xmlns:p14="http://schemas.microsoft.com/office/powerpoint/2010/main" r:embed="rId1">
                  <p14:fade out="8000"/>
                </p14:media>
              </p:ext>
            </p:extLst>
          </p:nvPr>
        </p:nvPicPr>
        <p:blipFill>
          <a:blip r:embed="rId4"/>
          <a:stretch>
            <a:fillRect/>
          </a:stretch>
        </p:blipFill>
        <p:spPr>
          <a:xfrm>
            <a:off x="1026254" y="5716398"/>
            <a:ext cx="609600" cy="609600"/>
          </a:xfrm>
          <a:prstGeom prst="rect">
            <a:avLst/>
          </a:prstGeom>
        </p:spPr>
      </p:pic>
    </p:spTree>
    <p:extLst>
      <p:ext uri="{BB962C8B-B14F-4D97-AF65-F5344CB8AC3E}">
        <p14:creationId xmlns:p14="http://schemas.microsoft.com/office/powerpoint/2010/main" val="3120019370"/>
      </p:ext>
    </p:extLst>
  </p:cSld>
  <p:clrMapOvr>
    <a:masterClrMapping/>
  </p:clrMapOvr>
  <mc:AlternateContent xmlns:mc="http://schemas.openxmlformats.org/markup-compatibility/2006" xmlns:p14="http://schemas.microsoft.com/office/powerpoint/2010/main">
    <mc:Choice Requires="p14">
      <p:transition spd="slow" p14:dur="4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C769A19-FA82-44C2-A15D-0D1E5D95F4C3}"/>
              </a:ext>
            </a:extLst>
          </p:cNvPr>
          <p:cNvPicPr>
            <a:picLocks noChangeAspect="1"/>
          </p:cNvPicPr>
          <p:nvPr/>
        </p:nvPicPr>
        <p:blipFill>
          <a:blip r:embed="rId2"/>
          <a:stretch>
            <a:fillRect/>
          </a:stretch>
        </p:blipFill>
        <p:spPr>
          <a:xfrm>
            <a:off x="0" y="535983"/>
            <a:ext cx="12192000" cy="5786034"/>
          </a:xfrm>
          <a:prstGeom prst="rect">
            <a:avLst/>
          </a:prstGeom>
        </p:spPr>
      </p:pic>
    </p:spTree>
    <p:extLst>
      <p:ext uri="{BB962C8B-B14F-4D97-AF65-F5344CB8AC3E}">
        <p14:creationId xmlns:p14="http://schemas.microsoft.com/office/powerpoint/2010/main" val="3756155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38AC0C2-C8A6-45A0-83F5-90DC374B964E}"/>
              </a:ext>
            </a:extLst>
          </p:cNvPr>
          <p:cNvSpPr/>
          <p:nvPr/>
        </p:nvSpPr>
        <p:spPr>
          <a:xfrm>
            <a:off x="960120" y="579120"/>
            <a:ext cx="8183880" cy="1200329"/>
          </a:xfrm>
          <a:prstGeom prst="rect">
            <a:avLst/>
          </a:prstGeom>
        </p:spPr>
        <p:txBody>
          <a:bodyPr wrap="square">
            <a:spAutoFit/>
          </a:bodyPr>
          <a:lstStyle/>
          <a:p>
            <a:r>
              <a:rPr lang="it-IT" b="1" dirty="0">
                <a:solidFill>
                  <a:srgbClr val="333333"/>
                </a:solidFill>
                <a:latin typeface="Titillium Web"/>
              </a:rPr>
              <a:t>RAM</a:t>
            </a:r>
            <a:r>
              <a:rPr lang="it-IT" dirty="0">
                <a:solidFill>
                  <a:srgbClr val="333333"/>
                </a:solidFill>
                <a:latin typeface="Titillium Web"/>
              </a:rPr>
              <a:t> significa Random access </a:t>
            </a:r>
            <a:r>
              <a:rPr lang="it-IT" dirty="0" err="1">
                <a:solidFill>
                  <a:srgbClr val="333333"/>
                </a:solidFill>
                <a:latin typeface="Titillium Web"/>
              </a:rPr>
              <a:t>memory</a:t>
            </a:r>
            <a:r>
              <a:rPr lang="it-IT" dirty="0">
                <a:solidFill>
                  <a:srgbClr val="333333"/>
                </a:solidFill>
                <a:latin typeface="Titillium Web"/>
              </a:rPr>
              <a:t>, memoria ad accesso casuale. In un certo senso si può dire che la RAM sia il “banco di lavoro” del computer. La RAM mette a disposizione del processore la parte di memoria che serve alla CPU per una qualsiasi elaborazione, come far girare un programma.</a:t>
            </a:r>
            <a:endParaRPr lang="it-IT" dirty="0"/>
          </a:p>
        </p:txBody>
      </p:sp>
      <p:sp>
        <p:nvSpPr>
          <p:cNvPr id="3" name="Rettangolo 2">
            <a:extLst>
              <a:ext uri="{FF2B5EF4-FFF2-40B4-BE49-F238E27FC236}">
                <a16:creationId xmlns:a16="http://schemas.microsoft.com/office/drawing/2014/main" id="{32F70DCA-2298-43CE-855E-040FFDA9EE3A}"/>
              </a:ext>
            </a:extLst>
          </p:cNvPr>
          <p:cNvSpPr/>
          <p:nvPr/>
        </p:nvSpPr>
        <p:spPr>
          <a:xfrm rot="10800000" flipV="1">
            <a:off x="4800600" y="4184273"/>
            <a:ext cx="6294120" cy="1477328"/>
          </a:xfrm>
          <a:prstGeom prst="rect">
            <a:avLst/>
          </a:prstGeom>
        </p:spPr>
        <p:txBody>
          <a:bodyPr wrap="square">
            <a:spAutoFit/>
          </a:bodyPr>
          <a:lstStyle/>
          <a:p>
            <a:r>
              <a:rPr lang="it-IT" dirty="0">
                <a:solidFill>
                  <a:srgbClr val="333333"/>
                </a:solidFill>
                <a:latin typeface="Titillium Web"/>
              </a:rPr>
              <a:t>Anche la </a:t>
            </a:r>
            <a:r>
              <a:rPr lang="it-IT" b="1" dirty="0">
                <a:solidFill>
                  <a:srgbClr val="333333"/>
                </a:solidFill>
                <a:latin typeface="Titillium Web"/>
              </a:rPr>
              <a:t>ROM</a:t>
            </a:r>
            <a:r>
              <a:rPr lang="it-IT" dirty="0">
                <a:solidFill>
                  <a:srgbClr val="333333"/>
                </a:solidFill>
                <a:latin typeface="Titillium Web"/>
              </a:rPr>
              <a:t> è un tipo di memoria. Ma presenta una prima, significativa differenza con la RAM: la Read </a:t>
            </a:r>
            <a:r>
              <a:rPr lang="it-IT" dirty="0" err="1">
                <a:solidFill>
                  <a:srgbClr val="333333"/>
                </a:solidFill>
                <a:latin typeface="Titillium Web"/>
              </a:rPr>
              <a:t>only</a:t>
            </a:r>
            <a:r>
              <a:rPr lang="it-IT" dirty="0">
                <a:solidFill>
                  <a:srgbClr val="333333"/>
                </a:solidFill>
                <a:latin typeface="Titillium Web"/>
              </a:rPr>
              <a:t> </a:t>
            </a:r>
            <a:r>
              <a:rPr lang="it-IT" dirty="0" err="1">
                <a:solidFill>
                  <a:srgbClr val="333333"/>
                </a:solidFill>
                <a:latin typeface="Titillium Web"/>
              </a:rPr>
              <a:t>memory</a:t>
            </a:r>
            <a:r>
              <a:rPr lang="it-IT" dirty="0">
                <a:solidFill>
                  <a:srgbClr val="333333"/>
                </a:solidFill>
                <a:latin typeface="Titillium Web"/>
              </a:rPr>
              <a:t> (ROM) è come dice il nome stesso una </a:t>
            </a:r>
            <a:r>
              <a:rPr lang="it-IT" b="1" dirty="0">
                <a:solidFill>
                  <a:srgbClr val="333333"/>
                </a:solidFill>
                <a:latin typeface="Titillium Web"/>
              </a:rPr>
              <a:t>memoria di sola lettura</a:t>
            </a:r>
            <a:r>
              <a:rPr lang="it-IT" dirty="0">
                <a:solidFill>
                  <a:srgbClr val="333333"/>
                </a:solidFill>
                <a:latin typeface="Titillium Web"/>
              </a:rPr>
              <a:t>. Tutto quanto presente nella ROM non può essere né modificato né cancellato.</a:t>
            </a:r>
            <a:endParaRPr lang="it-IT" dirty="0"/>
          </a:p>
        </p:txBody>
      </p:sp>
      <p:sp>
        <p:nvSpPr>
          <p:cNvPr id="4" name="Rettangolo 3">
            <a:extLst>
              <a:ext uri="{FF2B5EF4-FFF2-40B4-BE49-F238E27FC236}">
                <a16:creationId xmlns:a16="http://schemas.microsoft.com/office/drawing/2014/main" id="{3D7435D0-E7B7-4116-BC49-22B9D5D7F43A}"/>
              </a:ext>
            </a:extLst>
          </p:cNvPr>
          <p:cNvSpPr/>
          <p:nvPr/>
        </p:nvSpPr>
        <p:spPr>
          <a:xfrm>
            <a:off x="1600200" y="2551837"/>
            <a:ext cx="7543800" cy="1477328"/>
          </a:xfrm>
          <a:prstGeom prst="rect">
            <a:avLst/>
          </a:prstGeom>
        </p:spPr>
        <p:txBody>
          <a:bodyPr wrap="square">
            <a:spAutoFit/>
          </a:bodyPr>
          <a:lstStyle/>
          <a:p>
            <a:r>
              <a:rPr lang="it-IT" b="1" dirty="0">
                <a:solidFill>
                  <a:srgbClr val="333333"/>
                </a:solidFill>
                <a:latin typeface="Titillium Web"/>
              </a:rPr>
              <a:t>La RAM è una</a:t>
            </a:r>
            <a:r>
              <a:rPr lang="it-IT" dirty="0">
                <a:solidFill>
                  <a:srgbClr val="333333"/>
                </a:solidFill>
                <a:latin typeface="Titillium Web"/>
              </a:rPr>
              <a:t> </a:t>
            </a:r>
            <a:r>
              <a:rPr lang="it-IT" b="1" dirty="0">
                <a:solidFill>
                  <a:srgbClr val="333333"/>
                </a:solidFill>
                <a:latin typeface="Titillium Web"/>
              </a:rPr>
              <a:t>memoria volatile</a:t>
            </a:r>
            <a:r>
              <a:rPr lang="it-IT" dirty="0">
                <a:solidFill>
                  <a:srgbClr val="333333"/>
                </a:solidFill>
                <a:latin typeface="Titillium Web"/>
              </a:rPr>
              <a:t>. Significa una cosa ben precisa: quando non viene alimentata, la RAM si svuota. In altre parole quando spegniamo il computer automaticamente cancelliamo tutto quanto era presente sulla RAM e che è stato precedentemente usato per avviare programmi di vario genere. Usando una metafora, la RAM è il “banco di lavoro” della CPU.</a:t>
            </a:r>
            <a:endParaRPr lang="it-IT" dirty="0"/>
          </a:p>
        </p:txBody>
      </p:sp>
    </p:spTree>
    <p:extLst>
      <p:ext uri="{BB962C8B-B14F-4D97-AF65-F5344CB8AC3E}">
        <p14:creationId xmlns:p14="http://schemas.microsoft.com/office/powerpoint/2010/main" val="992932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s'è il Software? Il software è un programma per elaboratore ...">
            <a:extLst>
              <a:ext uri="{FF2B5EF4-FFF2-40B4-BE49-F238E27FC236}">
                <a16:creationId xmlns:a16="http://schemas.microsoft.com/office/drawing/2014/main" id="{18311423-E9F3-4924-AAA8-7F46923F4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073" y="620552"/>
            <a:ext cx="7489194" cy="56168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77473"/>
      </p:ext>
    </p:extLst>
  </p:cSld>
  <p:clrMapOvr>
    <a:masterClrMapping/>
  </p:clrMapOvr>
  <mc:AlternateContent xmlns:mc="http://schemas.openxmlformats.org/markup-compatibility/2006" xmlns:p14="http://schemas.microsoft.com/office/powerpoint/2010/main">
    <mc:Choice Requires="p14">
      <p:transition spd="slow" p14:dur="4000">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l software funziona // ocmopacal.ga">
            <a:extLst>
              <a:ext uri="{FF2B5EF4-FFF2-40B4-BE49-F238E27FC236}">
                <a16:creationId xmlns:a16="http://schemas.microsoft.com/office/drawing/2014/main" id="{D60A5B8D-9E9A-40C4-B3B7-8D2425708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405" y="712288"/>
            <a:ext cx="7742727" cy="580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431452"/>
      </p:ext>
    </p:extLst>
  </p:cSld>
  <p:clrMapOvr>
    <a:masterClrMapping/>
  </p:clrMapOvr>
  <mc:AlternateContent xmlns:mc="http://schemas.openxmlformats.org/markup-compatibility/2006" xmlns:p14="http://schemas.microsoft.com/office/powerpoint/2010/main">
    <mc:Choice Requires="p14">
      <p:transition spd="slow" p14:dur="4000">
        <p:pull/>
      </p:transition>
    </mc:Choice>
    <mc:Fallback xmlns="">
      <p:transition spd="slow">
        <p:pul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02766D0-3BBF-43CA-B560-9770DD3DA86A}"/>
              </a:ext>
            </a:extLst>
          </p:cNvPr>
          <p:cNvSpPr/>
          <p:nvPr/>
        </p:nvSpPr>
        <p:spPr>
          <a:xfrm>
            <a:off x="1518407" y="1803633"/>
            <a:ext cx="7264866" cy="3970318"/>
          </a:xfrm>
          <a:prstGeom prst="rect">
            <a:avLst/>
          </a:prstGeom>
        </p:spPr>
        <p:txBody>
          <a:bodyPr wrap="square">
            <a:spAutoFit/>
          </a:bodyPr>
          <a:lstStyle/>
          <a:p>
            <a:r>
              <a:rPr lang="it-IT" dirty="0">
                <a:solidFill>
                  <a:srgbClr val="FFFFFF"/>
                </a:solidFill>
                <a:latin typeface="Open Sans"/>
                <a:hlinkClick r:id="rId2" tooltip="i computer nella vita di ogni giorno I computer servono per svolgere operazioni che richiedono calcoli complessi, tempi brevi, precisione, ripetitività, elaborazione di grandi quantità di dati, reperimento di informazioni."/>
              </a:rPr>
              <a:t>1</a:t>
            </a:r>
            <a:r>
              <a:rPr lang="it-IT" dirty="0">
                <a:solidFill>
                  <a:srgbClr val="444444"/>
                </a:solidFill>
                <a:latin typeface="Times New Roman" panose="02020603050405020304" pitchFamily="18" charset="0"/>
                <a:cs typeface="Times New Roman" panose="02020603050405020304" pitchFamily="18" charset="0"/>
              </a:rPr>
              <a:t> I computer nella vita di ogni giorno.</a:t>
            </a:r>
          </a:p>
          <a:p>
            <a:r>
              <a:rPr lang="it-IT" dirty="0">
                <a:solidFill>
                  <a:srgbClr val="444444"/>
                </a:solidFill>
                <a:latin typeface="Times New Roman" panose="02020603050405020304" pitchFamily="18" charset="0"/>
                <a:cs typeface="Times New Roman" panose="02020603050405020304" pitchFamily="18" charset="0"/>
              </a:rPr>
              <a:t> I computer servono per svolgere operazioni che richiedono calcoli complessi, tempi brevi, precisione, ripetitività, elaborazione di grandi quantità di dati, reperimento di informazioni.</a:t>
            </a:r>
            <a:br>
              <a:rPr lang="it-IT" dirty="0">
                <a:solidFill>
                  <a:srgbClr val="444444"/>
                </a:solidFill>
                <a:latin typeface="Times New Roman" panose="02020603050405020304" pitchFamily="18" charset="0"/>
                <a:cs typeface="Times New Roman" panose="02020603050405020304" pitchFamily="18" charset="0"/>
              </a:rPr>
            </a:br>
            <a:endParaRPr lang="it-IT" dirty="0">
              <a:solidFill>
                <a:srgbClr val="444444"/>
              </a:solidFill>
              <a:latin typeface="Times New Roman" panose="02020603050405020304" pitchFamily="18" charset="0"/>
              <a:cs typeface="Times New Roman" panose="02020603050405020304" pitchFamily="18" charset="0"/>
            </a:endParaRPr>
          </a:p>
          <a:p>
            <a:r>
              <a:rPr lang="it-IT" dirty="0">
                <a:solidFill>
                  <a:srgbClr val="FFFFFF"/>
                </a:solidFill>
                <a:latin typeface="Times New Roman" panose="02020603050405020304" pitchFamily="18" charset="0"/>
                <a:cs typeface="Times New Roman" panose="02020603050405020304" pitchFamily="18" charset="0"/>
                <a:hlinkClick r:id="rId3" tooltip="il computer in casa."/>
              </a:rPr>
              <a:t>2</a:t>
            </a:r>
            <a:r>
              <a:rPr lang="it-IT" dirty="0">
                <a:solidFill>
                  <a:srgbClr val="444444"/>
                </a:solidFill>
                <a:latin typeface="Times New Roman" panose="02020603050405020304" pitchFamily="18" charset="0"/>
                <a:cs typeface="Times New Roman" panose="02020603050405020304" pitchFamily="18" charset="0"/>
              </a:rPr>
              <a:t> il computer in casa.</a:t>
            </a:r>
          </a:p>
          <a:p>
            <a:r>
              <a:rPr lang="it-IT" dirty="0">
                <a:solidFill>
                  <a:srgbClr val="444444"/>
                </a:solidFill>
                <a:latin typeface="Times New Roman" panose="02020603050405020304" pitchFamily="18" charset="0"/>
                <a:cs typeface="Times New Roman" panose="02020603050405020304" pitchFamily="18" charset="0"/>
              </a:rPr>
              <a:t> Il computer è presente in quasi tutte le case, perché con esso è possibile controllare e gestire il bilancio familiare, cercare informazioni, fare acquisti in rete, divertirsi e trascorrere il tempo libero coi videogiochi, consultare enciclopedie, utilizzare corsi di autoistruzione tramite file multimediali, ascoltare e produrre musica. Si può anche lavorare da casa tramite il telelavoro, in cui il lavoratore si connette alla rete aziendale tramite il proprio computer.</a:t>
            </a:r>
            <a:br>
              <a:rPr lang="it-IT" dirty="0">
                <a:solidFill>
                  <a:srgbClr val="444444"/>
                </a:solidFill>
                <a:latin typeface="Times New Roman" panose="02020603050405020304" pitchFamily="18" charset="0"/>
                <a:cs typeface="Times New Roman" panose="02020603050405020304" pitchFamily="18" charset="0"/>
              </a:rPr>
            </a:br>
            <a:endParaRPr lang="it-IT" dirty="0">
              <a:solidFill>
                <a:srgbClr val="444444"/>
              </a:solidFill>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BA0B4339-5419-4A05-BEC5-BF6E31729731}"/>
              </a:ext>
            </a:extLst>
          </p:cNvPr>
          <p:cNvSpPr txBox="1"/>
          <p:nvPr/>
        </p:nvSpPr>
        <p:spPr>
          <a:xfrm>
            <a:off x="1585519" y="639011"/>
            <a:ext cx="6237681"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Computer e Società, Casa e ufficio, Servizi Informazione e comunicazione, </a:t>
            </a:r>
          </a:p>
        </p:txBody>
      </p:sp>
    </p:spTree>
    <p:extLst>
      <p:ext uri="{BB962C8B-B14F-4D97-AF65-F5344CB8AC3E}">
        <p14:creationId xmlns:p14="http://schemas.microsoft.com/office/powerpoint/2010/main" val="2124436547"/>
      </p:ext>
    </p:extLst>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5D187F4-8A8E-40BD-8023-10EF45C28C89}"/>
              </a:ext>
            </a:extLst>
          </p:cNvPr>
          <p:cNvSpPr/>
          <p:nvPr/>
        </p:nvSpPr>
        <p:spPr>
          <a:xfrm>
            <a:off x="1258349" y="578840"/>
            <a:ext cx="7273255" cy="4524315"/>
          </a:xfrm>
          <a:prstGeom prst="rect">
            <a:avLst/>
          </a:prstGeom>
        </p:spPr>
        <p:txBody>
          <a:bodyPr wrap="square">
            <a:spAutoFit/>
          </a:bodyPr>
          <a:lstStyle/>
          <a:p>
            <a:pPr algn="just"/>
            <a:endParaRPr lang="it-IT" dirty="0">
              <a:solidFill>
                <a:srgbClr val="444444"/>
              </a:solidFill>
              <a:latin typeface="Open Sans"/>
            </a:endParaRPr>
          </a:p>
          <a:p>
            <a:pPr algn="just"/>
            <a:r>
              <a:rPr lang="it-IT" dirty="0">
                <a:solidFill>
                  <a:srgbClr val="FFFFFF"/>
                </a:solidFill>
                <a:latin typeface="Open Sans"/>
                <a:hlinkClick r:id="rId2" tooltip="i computer nel lavoro e nell istruzione."/>
              </a:rPr>
              <a:t>3</a:t>
            </a:r>
            <a:r>
              <a:rPr lang="it-IT" dirty="0">
                <a:solidFill>
                  <a:srgbClr val="444444"/>
                </a:solidFill>
                <a:latin typeface="Times New Roman" panose="02020603050405020304" pitchFamily="18" charset="0"/>
                <a:cs typeface="Times New Roman" panose="02020603050405020304" pitchFamily="18" charset="0"/>
              </a:rPr>
              <a:t> I computer nel lavoro e nell'istruzione.</a:t>
            </a:r>
          </a:p>
          <a:p>
            <a:pPr algn="just"/>
            <a:r>
              <a:rPr lang="it-IT" dirty="0">
                <a:solidFill>
                  <a:srgbClr val="444444"/>
                </a:solidFill>
                <a:latin typeface="Times New Roman" panose="02020603050405020304" pitchFamily="18" charset="0"/>
                <a:cs typeface="Times New Roman" panose="02020603050405020304" pitchFamily="18" charset="0"/>
              </a:rPr>
              <a:t> L'introduzione del computer nel mondo del lavoro ha permesso la riduzione del costo del personale e la semplificazione di gran parte delle procedure. l'Office Automation, cioè l'automazione del lavoro di ufficio, è uno dei settori che ha sfruttato maggiormente i mezzi informatici. I programmi più diffusi per questo scopo sono pacchetti integrati, appositi software che permettono di realizzare documenti utili nell'ambito aziendale, supportano spesso un minimo di strumenti grafici. Le aziende, hanno subito un'introduzione massiccia nel campo dell'amministrazione automatizzando le procedure relative alla gestione del personale, degli stipendi, della contabilità e del magazzino; nel settore decisionale tramite pianificazione del lavoro, indagini di mercato e il controllo qualità; vanno citati in oltre, la progettazione e la produzione assistita dal computer. Esistono programmi, detti di CBT (Computer Basic Training) che forniscono una formazione personalizzata in base alle proprie conoscenze e ritmi di apprendimento</a:t>
            </a:r>
          </a:p>
        </p:txBody>
      </p:sp>
    </p:spTree>
    <p:extLst>
      <p:ext uri="{BB962C8B-B14F-4D97-AF65-F5344CB8AC3E}">
        <p14:creationId xmlns:p14="http://schemas.microsoft.com/office/powerpoint/2010/main" val="2664045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2487912-9618-4785-9CA6-BA082C764E9D}"/>
              </a:ext>
            </a:extLst>
          </p:cNvPr>
          <p:cNvSpPr/>
          <p:nvPr/>
        </p:nvSpPr>
        <p:spPr>
          <a:xfrm>
            <a:off x="763398" y="1434517"/>
            <a:ext cx="8380602" cy="3970318"/>
          </a:xfrm>
          <a:prstGeom prst="rect">
            <a:avLst/>
          </a:prstGeom>
        </p:spPr>
        <p:txBody>
          <a:bodyPr wrap="square">
            <a:spAutoFit/>
          </a:bodyPr>
          <a:lstStyle/>
          <a:p>
            <a:r>
              <a:rPr lang="it-IT" dirty="0">
                <a:solidFill>
                  <a:srgbClr val="FFFFFF"/>
                </a:solidFill>
                <a:latin typeface="Open Sans"/>
                <a:hlinkClick r:id="rId2" tooltip="le carte intelligenti Le carte intelligenti o smart card, sono carte che permettono di accedere a servizi di varia natura."/>
              </a:rPr>
              <a:t>4</a:t>
            </a:r>
            <a:r>
              <a:rPr lang="it-IT" dirty="0">
                <a:solidFill>
                  <a:srgbClr val="444444"/>
                </a:solidFill>
                <a:latin typeface="Open Sans"/>
              </a:rPr>
              <a:t> </a:t>
            </a:r>
            <a:r>
              <a:rPr lang="it-IT" dirty="0">
                <a:solidFill>
                  <a:srgbClr val="444444"/>
                </a:solidFill>
                <a:latin typeface="Times New Roman" panose="02020603050405020304" pitchFamily="18" charset="0"/>
                <a:cs typeface="Times New Roman" panose="02020603050405020304" pitchFamily="18" charset="0"/>
              </a:rPr>
              <a:t>Le carte intelligenti.</a:t>
            </a:r>
          </a:p>
          <a:p>
            <a:r>
              <a:rPr lang="it-IT" dirty="0">
                <a:solidFill>
                  <a:srgbClr val="444444"/>
                </a:solidFill>
                <a:latin typeface="Times New Roman" panose="02020603050405020304" pitchFamily="18" charset="0"/>
                <a:cs typeface="Times New Roman" panose="02020603050405020304" pitchFamily="18" charset="0"/>
              </a:rPr>
              <a:t> Le carte intelligenti o smart card, sono carte che permettono di accedere a servizi di varia natura. Le smart card sono dotate di un microprocessore, posseggono una piccola memoria in cui contenere informazioni come dati anagrafici, dati sanitari, denaro elettronico e altri. alcune schede sono protette da un Personal Identification Number anche detto PIN, un codice d'accesso conosciuto solo dal processore e dopo alcuni tentativi sbagliati la carta si blocca, e per riabilitarla si può usare solo un altro codice, il PIN unlocking number, o PUK.</a:t>
            </a:r>
            <a:br>
              <a:rPr lang="it-IT" dirty="0">
                <a:solidFill>
                  <a:srgbClr val="444444"/>
                </a:solidFill>
                <a:latin typeface="Times New Roman" panose="02020603050405020304" pitchFamily="18" charset="0"/>
                <a:cs typeface="Times New Roman" panose="02020603050405020304" pitchFamily="18" charset="0"/>
              </a:rPr>
            </a:br>
            <a:endParaRPr lang="it-IT" dirty="0">
              <a:solidFill>
                <a:srgbClr val="444444"/>
              </a:solidFill>
              <a:latin typeface="Times New Roman" panose="02020603050405020304" pitchFamily="18" charset="0"/>
              <a:cs typeface="Times New Roman" panose="02020603050405020304" pitchFamily="18" charset="0"/>
            </a:endParaRPr>
          </a:p>
          <a:p>
            <a:r>
              <a:rPr lang="it-IT" dirty="0">
                <a:solidFill>
                  <a:srgbClr val="FFFFFF"/>
                </a:solidFill>
                <a:latin typeface="Times New Roman" panose="02020603050405020304" pitchFamily="18" charset="0"/>
                <a:cs typeface="Times New Roman" panose="02020603050405020304" pitchFamily="18" charset="0"/>
                <a:hlinkClick r:id="rId3" tooltip="i computer nella vita quotidiana Le applicazioni informatiche hanno raggiunto la maggior parte delle attività umane, ad esempio con le tessere magnetiche(bancomat)per ritirare denaro, con i codici a barre sui prodotti, ricercando informazioni in internet,negli edifici pubblici dove vengono registrate informazione su una persona (anagrafe, ambulatori.....)e altro ancora."/>
              </a:rPr>
              <a:t>5</a:t>
            </a:r>
            <a:r>
              <a:rPr lang="it-IT" dirty="0">
                <a:solidFill>
                  <a:srgbClr val="444444"/>
                </a:solidFill>
                <a:latin typeface="Times New Roman" panose="02020603050405020304" pitchFamily="18" charset="0"/>
                <a:cs typeface="Times New Roman" panose="02020603050405020304" pitchFamily="18" charset="0"/>
              </a:rPr>
              <a:t> I computer nella vita quotidiana.</a:t>
            </a:r>
          </a:p>
          <a:p>
            <a:r>
              <a:rPr lang="it-IT" dirty="0">
                <a:solidFill>
                  <a:srgbClr val="444444"/>
                </a:solidFill>
                <a:latin typeface="Times New Roman" panose="02020603050405020304" pitchFamily="18" charset="0"/>
                <a:cs typeface="Times New Roman" panose="02020603050405020304" pitchFamily="18" charset="0"/>
              </a:rPr>
              <a:t> Le applicazioni informatiche hanno raggiunto la maggior parte delle attività umane, ad esempio con le tessere magnetiche (bancomat) per ritirare denaro, con i codici a barre sui prodotti, ricercando informazioni in internet, negli edifici pubblici dove vengono registrate informazione su una persona (anagrafe, ambulatori.....)e altro ancora.</a:t>
            </a:r>
            <a:endParaRPr lang="it-IT" b="0" i="0" dirty="0">
              <a:solidFill>
                <a:srgbClr val="44444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590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5474496-8407-4F5F-A71B-53C568B86C0A}"/>
              </a:ext>
            </a:extLst>
          </p:cNvPr>
          <p:cNvSpPr/>
          <p:nvPr/>
        </p:nvSpPr>
        <p:spPr>
          <a:xfrm>
            <a:off x="771787" y="1023456"/>
            <a:ext cx="8397380" cy="4524315"/>
          </a:xfrm>
          <a:prstGeom prst="rect">
            <a:avLst/>
          </a:prstGeom>
        </p:spPr>
        <p:txBody>
          <a:bodyPr wrap="square">
            <a:spAutoFit/>
          </a:bodyPr>
          <a:lstStyle/>
          <a:p>
            <a:r>
              <a:rPr lang="it-IT" dirty="0">
                <a:solidFill>
                  <a:schemeClr val="accent1">
                    <a:lumMod val="60000"/>
                    <a:lumOff val="40000"/>
                  </a:schemeClr>
                </a:solidFill>
                <a:latin typeface="Open Sans"/>
              </a:rPr>
              <a:t>6</a:t>
            </a:r>
            <a:r>
              <a:rPr lang="it-IT" dirty="0">
                <a:solidFill>
                  <a:srgbClr val="444444"/>
                </a:solidFill>
                <a:latin typeface="Open Sans"/>
              </a:rPr>
              <a:t> E-</a:t>
            </a:r>
            <a:r>
              <a:rPr lang="it-IT" dirty="0">
                <a:solidFill>
                  <a:srgbClr val="444444"/>
                </a:solidFill>
                <a:latin typeface="Times New Roman" panose="02020603050405020304" pitchFamily="18" charset="0"/>
                <a:cs typeface="Times New Roman" panose="02020603050405020304" pitchFamily="18" charset="0"/>
              </a:rPr>
              <a:t>Government.</a:t>
            </a:r>
          </a:p>
          <a:p>
            <a:r>
              <a:rPr lang="it-IT" dirty="0">
                <a:solidFill>
                  <a:srgbClr val="444444"/>
                </a:solidFill>
                <a:latin typeface="Times New Roman" panose="02020603050405020304" pitchFamily="18" charset="0"/>
                <a:cs typeface="Times New Roman" panose="02020603050405020304" pitchFamily="18" charset="0"/>
              </a:rPr>
              <a:t> La pubblica amministrazione si sta muovendo rapidamente per automatizzare le procedure e costruire una banca dati a cui tutti gli enti statali autorizzati possano accedere per ricavare informazioni relative al cittadino, come una cartella clinica, il luogo di residenza, i dati anagrafici...</a:t>
            </a:r>
            <a:br>
              <a:rPr lang="it-IT" dirty="0">
                <a:solidFill>
                  <a:srgbClr val="444444"/>
                </a:solidFill>
                <a:latin typeface="Times New Roman" panose="02020603050405020304" pitchFamily="18" charset="0"/>
                <a:cs typeface="Times New Roman" panose="02020603050405020304" pitchFamily="18" charset="0"/>
              </a:rPr>
            </a:br>
            <a:endParaRPr lang="it-IT" dirty="0">
              <a:solidFill>
                <a:srgbClr val="444444"/>
              </a:solidFill>
              <a:latin typeface="Times New Roman" panose="02020603050405020304" pitchFamily="18" charset="0"/>
              <a:cs typeface="Times New Roman" panose="02020603050405020304" pitchFamily="18" charset="0"/>
            </a:endParaRPr>
          </a:p>
          <a:p>
            <a:r>
              <a:rPr lang="it-IT" dirty="0">
                <a:solidFill>
                  <a:srgbClr val="FFFFFF"/>
                </a:solidFill>
                <a:latin typeface="Times New Roman" panose="02020603050405020304" pitchFamily="18" charset="0"/>
                <a:cs typeface="Times New Roman" panose="02020603050405020304" pitchFamily="18" charset="0"/>
                <a:hlinkClick r:id="rId2" tooltip="E-commerce Attraverso il commercio elettronico è possibile fare acquisti stando comodamente seduti davanti ad un computer."/>
              </a:rPr>
              <a:t>7</a:t>
            </a:r>
            <a:r>
              <a:rPr lang="it-IT" dirty="0">
                <a:solidFill>
                  <a:srgbClr val="444444"/>
                </a:solidFill>
                <a:latin typeface="Times New Roman" panose="02020603050405020304" pitchFamily="18" charset="0"/>
                <a:cs typeface="Times New Roman" panose="02020603050405020304" pitchFamily="18" charset="0"/>
              </a:rPr>
              <a:t> E-commerce.</a:t>
            </a:r>
          </a:p>
          <a:p>
            <a:r>
              <a:rPr lang="it-IT" dirty="0">
                <a:solidFill>
                  <a:srgbClr val="444444"/>
                </a:solidFill>
                <a:latin typeface="Times New Roman" panose="02020603050405020304" pitchFamily="18" charset="0"/>
                <a:cs typeface="Times New Roman" panose="02020603050405020304" pitchFamily="18" charset="0"/>
              </a:rPr>
              <a:t> Attraverso il commercio elettronico è possibile fare acquisti stando comodamente seduti davanti ad un computer. esistono svariati siti, che forniscono servizi per commerciare on- line, ad esempio è eBay, che permette di acquistare e ricevere prodotti a casa propria.</a:t>
            </a:r>
            <a:br>
              <a:rPr lang="it-IT" dirty="0">
                <a:solidFill>
                  <a:srgbClr val="444444"/>
                </a:solidFill>
                <a:latin typeface="Times New Roman" panose="02020603050405020304" pitchFamily="18" charset="0"/>
                <a:cs typeface="Times New Roman" panose="02020603050405020304" pitchFamily="18" charset="0"/>
              </a:rPr>
            </a:br>
            <a:endParaRPr lang="it-IT" dirty="0">
              <a:solidFill>
                <a:srgbClr val="444444"/>
              </a:solidFill>
              <a:latin typeface="Times New Roman" panose="02020603050405020304" pitchFamily="18" charset="0"/>
              <a:cs typeface="Times New Roman" panose="02020603050405020304" pitchFamily="18" charset="0"/>
            </a:endParaRPr>
          </a:p>
          <a:p>
            <a:r>
              <a:rPr lang="it-IT" dirty="0">
                <a:solidFill>
                  <a:srgbClr val="FFFFFF"/>
                </a:solidFill>
                <a:latin typeface="Times New Roman" panose="02020603050405020304" pitchFamily="18" charset="0"/>
                <a:cs typeface="Times New Roman" panose="02020603050405020304" pitchFamily="18" charset="0"/>
                <a:hlinkClick r:id="rId3" tooltip="E-banking Attraverso questo sistema è possibile accedere per via telematica a servizi offerti dalla propria banca, tutti i giorni a tutte le ore."/>
              </a:rPr>
              <a:t>8</a:t>
            </a:r>
            <a:r>
              <a:rPr lang="it-IT" dirty="0">
                <a:solidFill>
                  <a:srgbClr val="444444"/>
                </a:solidFill>
                <a:latin typeface="Times New Roman" panose="02020603050405020304" pitchFamily="18" charset="0"/>
                <a:cs typeface="Times New Roman" panose="02020603050405020304" pitchFamily="18" charset="0"/>
              </a:rPr>
              <a:t> E-banking.</a:t>
            </a:r>
          </a:p>
          <a:p>
            <a:r>
              <a:rPr lang="it-IT" dirty="0">
                <a:solidFill>
                  <a:srgbClr val="444444"/>
                </a:solidFill>
                <a:latin typeface="Times New Roman" panose="02020603050405020304" pitchFamily="18" charset="0"/>
                <a:cs typeface="Times New Roman" panose="02020603050405020304" pitchFamily="18" charset="0"/>
              </a:rPr>
              <a:t> Attraverso questo sistema è possibile accedere per via telematica a servizi offerti dalla propria banca, tutti i giorni a tutte le ore. Attualmente è possibile gestire via internet tutte le operazioni bancarie, il tutto da un PC connesso a internet con le necessarie autorizzazioni.</a:t>
            </a:r>
            <a:endParaRPr lang="it-IT" b="0" i="0" dirty="0">
              <a:solidFill>
                <a:srgbClr val="44444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056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 SISTEMI OPERATIVI">
            <a:extLst>
              <a:ext uri="{FF2B5EF4-FFF2-40B4-BE49-F238E27FC236}">
                <a16:creationId xmlns:a16="http://schemas.microsoft.com/office/drawing/2014/main" id="{BDB4DB3D-6CA9-4757-BF21-F016F579D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99" y="589784"/>
            <a:ext cx="4926016" cy="368975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Windows 7: dal 14 gennaio Microsoft non supporta più il sistema ...">
            <a:extLst>
              <a:ext uri="{FF2B5EF4-FFF2-40B4-BE49-F238E27FC236}">
                <a16:creationId xmlns:a16="http://schemas.microsoft.com/office/drawing/2014/main" id="{EAE00B1B-8061-4A58-BF1E-00AD41486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63430"/>
            <a:ext cx="295275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492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14E61-9247-40B8-9FB3-5D20CBC9C6FE}"/>
              </a:ext>
            </a:extLst>
          </p:cNvPr>
          <p:cNvSpPr>
            <a:spLocks noGrp="1"/>
          </p:cNvSpPr>
          <p:nvPr>
            <p:ph type="title"/>
          </p:nvPr>
        </p:nvSpPr>
        <p:spPr>
          <a:xfrm>
            <a:off x="677335" y="2700868"/>
            <a:ext cx="8596668" cy="860400"/>
          </a:xfrm>
        </p:spPr>
        <p:txBody>
          <a:bodyPr>
            <a:normAutofit fontScale="90000"/>
          </a:bodyPr>
          <a:lstStyle/>
          <a:p>
            <a:r>
              <a:rPr lang="it-IT" dirty="0"/>
              <a:t>   SECONDA FASE</a:t>
            </a:r>
          </a:p>
        </p:txBody>
      </p:sp>
      <p:sp>
        <p:nvSpPr>
          <p:cNvPr id="3" name="Segnaposto testo 2">
            <a:extLst>
              <a:ext uri="{FF2B5EF4-FFF2-40B4-BE49-F238E27FC236}">
                <a16:creationId xmlns:a16="http://schemas.microsoft.com/office/drawing/2014/main" id="{43EA786A-96BE-4460-AC8C-61D9BD8C72E0}"/>
              </a:ext>
            </a:extLst>
          </p:cNvPr>
          <p:cNvSpPr>
            <a:spLocks noGrp="1"/>
          </p:cNvSpPr>
          <p:nvPr>
            <p:ph type="body" idx="1"/>
          </p:nvPr>
        </p:nvSpPr>
        <p:spPr>
          <a:xfrm>
            <a:off x="1870745" y="3900880"/>
            <a:ext cx="7403258" cy="1486967"/>
          </a:xfrm>
        </p:spPr>
        <p:txBody>
          <a:bodyPr/>
          <a:lstStyle/>
          <a:p>
            <a:r>
              <a:rPr lang="it-IT" dirty="0"/>
              <a:t>GESTIRE  FILE  E CARTELLE, LAVORARE CON ICONE E FINESTRE, USARE SEMPLICI STRUMENTI DI EDITING ED OPZIONI DI STAMPA</a:t>
            </a:r>
          </a:p>
        </p:txBody>
      </p:sp>
    </p:spTree>
    <p:extLst>
      <p:ext uri="{BB962C8B-B14F-4D97-AF65-F5344CB8AC3E}">
        <p14:creationId xmlns:p14="http://schemas.microsoft.com/office/powerpoint/2010/main" val="1753627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D165F424-F4AA-4C5F-B6AC-108C977B8490}"/>
              </a:ext>
            </a:extLst>
          </p:cNvPr>
          <p:cNvSpPr/>
          <p:nvPr/>
        </p:nvSpPr>
        <p:spPr>
          <a:xfrm>
            <a:off x="4196281" y="2967335"/>
            <a:ext cx="3799438" cy="923330"/>
          </a:xfrm>
          <a:prstGeom prst="rect">
            <a:avLst/>
          </a:prstGeom>
          <a:noFill/>
        </p:spPr>
        <p:txBody>
          <a:bodyPr wrap="none" lIns="91440" tIns="45720" rIns="91440" bIns="45720">
            <a:spAutoFit/>
          </a:bodyPr>
          <a:lstStyle/>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Prima Fase</a:t>
            </a:r>
          </a:p>
        </p:txBody>
      </p:sp>
    </p:spTree>
    <p:extLst>
      <p:ext uri="{BB962C8B-B14F-4D97-AF65-F5344CB8AC3E}">
        <p14:creationId xmlns:p14="http://schemas.microsoft.com/office/powerpoint/2010/main" val="3802355980"/>
      </p:ext>
    </p:extLst>
  </p:cSld>
  <p:clrMapOvr>
    <a:masterClrMapping/>
  </p:clrMapOvr>
  <mc:AlternateContent xmlns:mc="http://schemas.openxmlformats.org/markup-compatibility/2006" xmlns:p14="http://schemas.microsoft.com/office/powerpoint/2010/main">
    <mc:Choice Requires="p14">
      <p:transition spd="slow" p14:dur="40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Windows 10: aggiornare o non aggiornare? – Associazione Dschola">
            <a:extLst>
              <a:ext uri="{FF2B5EF4-FFF2-40B4-BE49-F238E27FC236}">
                <a16:creationId xmlns:a16="http://schemas.microsoft.com/office/drawing/2014/main" id="{3AA32C82-4072-49BB-9BC6-0D38C729D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525" y="967891"/>
            <a:ext cx="7080622" cy="492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453"/>
      </p:ext>
    </p:extLst>
  </p:cSld>
  <p:clrMapOvr>
    <a:masterClrMapping/>
  </p:clrMapOvr>
  <mc:AlternateContent xmlns:mc="http://schemas.openxmlformats.org/markup-compatibility/2006" xmlns:p14="http://schemas.microsoft.com/office/powerpoint/2010/main">
    <mc:Choice Requires="p14">
      <p:transition spd="slow" p14:dur="40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24CA2F0-E1AB-42C5-BB54-1CFA387F3304}"/>
              </a:ext>
            </a:extLst>
          </p:cNvPr>
          <p:cNvSpPr txBox="1"/>
          <p:nvPr/>
        </p:nvSpPr>
        <p:spPr>
          <a:xfrm>
            <a:off x="941404" y="5335398"/>
            <a:ext cx="7598590" cy="461665"/>
          </a:xfrm>
          <a:prstGeom prst="rect">
            <a:avLst/>
          </a:prstGeom>
          <a:noFill/>
        </p:spPr>
        <p:txBody>
          <a:bodyPr wrap="square" rtlCol="0">
            <a:spAutoFit/>
          </a:bodyPr>
          <a:lstStyle/>
          <a:p>
            <a:r>
              <a:rPr lang="it-IT" sz="2400" dirty="0">
                <a:solidFill>
                  <a:schemeClr val="accent1">
                    <a:lumMod val="75000"/>
                  </a:schemeClr>
                </a:solidFill>
                <a:latin typeface="Times New Roman" panose="02020603050405020304" pitchFamily="18" charset="0"/>
                <a:cs typeface="Times New Roman" panose="02020603050405020304" pitchFamily="18" charset="0"/>
              </a:rPr>
              <a:t>Il desktop e le sue icone</a:t>
            </a:r>
          </a:p>
        </p:txBody>
      </p:sp>
      <p:pic>
        <p:nvPicPr>
          <p:cNvPr id="3" name="Immagine 2">
            <a:extLst>
              <a:ext uri="{FF2B5EF4-FFF2-40B4-BE49-F238E27FC236}">
                <a16:creationId xmlns:a16="http://schemas.microsoft.com/office/drawing/2014/main" id="{7DAC81E1-BAA2-42B0-BD06-0082E8EAACEF}"/>
              </a:ext>
            </a:extLst>
          </p:cNvPr>
          <p:cNvPicPr>
            <a:picLocks noChangeAspect="1"/>
          </p:cNvPicPr>
          <p:nvPr/>
        </p:nvPicPr>
        <p:blipFill>
          <a:blip r:embed="rId2"/>
          <a:stretch>
            <a:fillRect/>
          </a:stretch>
        </p:blipFill>
        <p:spPr>
          <a:xfrm>
            <a:off x="6186892" y="3199592"/>
            <a:ext cx="3170722" cy="1969185"/>
          </a:xfrm>
          <a:prstGeom prst="rect">
            <a:avLst/>
          </a:prstGeom>
        </p:spPr>
      </p:pic>
      <p:pic>
        <p:nvPicPr>
          <p:cNvPr id="4" name="Immagine 3">
            <a:extLst>
              <a:ext uri="{FF2B5EF4-FFF2-40B4-BE49-F238E27FC236}">
                <a16:creationId xmlns:a16="http://schemas.microsoft.com/office/drawing/2014/main" id="{65AFFD8E-32B4-4FA9-BDBD-DE1E4B744F70}"/>
              </a:ext>
            </a:extLst>
          </p:cNvPr>
          <p:cNvPicPr>
            <a:picLocks noChangeAspect="1"/>
          </p:cNvPicPr>
          <p:nvPr/>
        </p:nvPicPr>
        <p:blipFill>
          <a:blip r:embed="rId3"/>
          <a:stretch>
            <a:fillRect/>
          </a:stretch>
        </p:blipFill>
        <p:spPr>
          <a:xfrm>
            <a:off x="1368235" y="1270845"/>
            <a:ext cx="3667125" cy="1762125"/>
          </a:xfrm>
          <a:prstGeom prst="rect">
            <a:avLst/>
          </a:prstGeom>
        </p:spPr>
      </p:pic>
    </p:spTree>
    <p:extLst>
      <p:ext uri="{BB962C8B-B14F-4D97-AF65-F5344CB8AC3E}">
        <p14:creationId xmlns:p14="http://schemas.microsoft.com/office/powerpoint/2010/main" val="3729956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fractur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A314750-621E-45D6-8FB8-DB6562A037A8}"/>
              </a:ext>
            </a:extLst>
          </p:cNvPr>
          <p:cNvSpPr>
            <a:spLocks noGrp="1"/>
          </p:cNvSpPr>
          <p:nvPr>
            <p:ph type="body" idx="1"/>
          </p:nvPr>
        </p:nvSpPr>
        <p:spPr>
          <a:xfrm>
            <a:off x="677335" y="5161280"/>
            <a:ext cx="7918025" cy="880082"/>
          </a:xfrm>
        </p:spPr>
        <p:txBody>
          <a:bodyPr>
            <a:normAutofit/>
          </a:bodyPr>
          <a:lstStyle/>
          <a:p>
            <a:r>
              <a:rPr lang="it-IT" sz="2800" dirty="0">
                <a:solidFill>
                  <a:schemeClr val="accent1">
                    <a:lumMod val="75000"/>
                  </a:schemeClr>
                </a:solidFill>
                <a:latin typeface="Times New Roman" panose="02020603050405020304" pitchFamily="18" charset="0"/>
                <a:cs typeface="Times New Roman" panose="02020603050405020304" pitchFamily="18" charset="0"/>
              </a:rPr>
              <a:t>Il menu di avvio</a:t>
            </a:r>
          </a:p>
        </p:txBody>
      </p:sp>
      <p:pic>
        <p:nvPicPr>
          <p:cNvPr id="4" name="Immagine 3">
            <a:extLst>
              <a:ext uri="{FF2B5EF4-FFF2-40B4-BE49-F238E27FC236}">
                <a16:creationId xmlns:a16="http://schemas.microsoft.com/office/drawing/2014/main" id="{CA6BE751-1C5E-47FF-BB0B-90F38081FDE2}"/>
              </a:ext>
            </a:extLst>
          </p:cNvPr>
          <p:cNvPicPr>
            <a:picLocks noChangeAspect="1"/>
          </p:cNvPicPr>
          <p:nvPr/>
        </p:nvPicPr>
        <p:blipFill>
          <a:blip r:embed="rId2"/>
          <a:stretch>
            <a:fillRect/>
          </a:stretch>
        </p:blipFill>
        <p:spPr>
          <a:xfrm>
            <a:off x="3232907" y="350502"/>
            <a:ext cx="6934200" cy="5200650"/>
          </a:xfrm>
          <a:prstGeom prst="rect">
            <a:avLst/>
          </a:prstGeom>
        </p:spPr>
      </p:pic>
    </p:spTree>
    <p:extLst>
      <p:ext uri="{BB962C8B-B14F-4D97-AF65-F5344CB8AC3E}">
        <p14:creationId xmlns:p14="http://schemas.microsoft.com/office/powerpoint/2010/main" val="4237793320"/>
      </p:ext>
    </p:extLst>
  </p:cSld>
  <p:clrMapOvr>
    <a:masterClrMapping/>
  </p:clrMapOvr>
  <mc:AlternateContent xmlns:mc="http://schemas.openxmlformats.org/markup-compatibility/2006" xmlns:p14="http://schemas.microsoft.com/office/powerpoint/2010/main">
    <mc:Choice Requires="p14">
      <p:transition spd="slow" p14:dur="40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9159FD7-592C-440B-8AAF-51F69E1AB51D}"/>
              </a:ext>
            </a:extLst>
          </p:cNvPr>
          <p:cNvSpPr txBox="1"/>
          <p:nvPr/>
        </p:nvSpPr>
        <p:spPr>
          <a:xfrm>
            <a:off x="1031845" y="5486400"/>
            <a:ext cx="4681057" cy="461665"/>
          </a:xfrm>
          <a:prstGeom prst="rect">
            <a:avLst/>
          </a:prstGeom>
          <a:noFill/>
        </p:spPr>
        <p:txBody>
          <a:bodyPr wrap="square" rtlCol="0">
            <a:spAutoFit/>
          </a:bodyPr>
          <a:lstStyle/>
          <a:p>
            <a:r>
              <a:rPr lang="it-IT" sz="2400" dirty="0">
                <a:solidFill>
                  <a:schemeClr val="accent1">
                    <a:lumMod val="75000"/>
                  </a:schemeClr>
                </a:solidFill>
                <a:latin typeface="Times New Roman" panose="02020603050405020304" pitchFamily="18" charset="0"/>
                <a:cs typeface="Times New Roman" panose="02020603050405020304" pitchFamily="18" charset="0"/>
              </a:rPr>
              <a:t>La barra degli strumenti</a:t>
            </a:r>
          </a:p>
        </p:txBody>
      </p:sp>
      <p:pic>
        <p:nvPicPr>
          <p:cNvPr id="4" name="Immagine 3">
            <a:extLst>
              <a:ext uri="{FF2B5EF4-FFF2-40B4-BE49-F238E27FC236}">
                <a16:creationId xmlns:a16="http://schemas.microsoft.com/office/drawing/2014/main" id="{335E9BC6-17F9-4266-A037-55D8EB1E8723}"/>
              </a:ext>
            </a:extLst>
          </p:cNvPr>
          <p:cNvPicPr>
            <a:picLocks noChangeAspect="1"/>
          </p:cNvPicPr>
          <p:nvPr/>
        </p:nvPicPr>
        <p:blipFill>
          <a:blip r:embed="rId2"/>
          <a:stretch>
            <a:fillRect/>
          </a:stretch>
        </p:blipFill>
        <p:spPr>
          <a:xfrm>
            <a:off x="2900362" y="1771650"/>
            <a:ext cx="6391275" cy="3314700"/>
          </a:xfrm>
          <a:prstGeom prst="rect">
            <a:avLst/>
          </a:prstGeom>
        </p:spPr>
      </p:pic>
    </p:spTree>
    <p:extLst>
      <p:ext uri="{BB962C8B-B14F-4D97-AF65-F5344CB8AC3E}">
        <p14:creationId xmlns:p14="http://schemas.microsoft.com/office/powerpoint/2010/main" val="3261646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ru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157493-6D09-4850-BD15-8C08E9B43F4F}"/>
              </a:ext>
            </a:extLst>
          </p:cNvPr>
          <p:cNvSpPr>
            <a:spLocks noGrp="1"/>
          </p:cNvSpPr>
          <p:nvPr>
            <p:ph type="title"/>
          </p:nvPr>
        </p:nvSpPr>
        <p:spPr>
          <a:xfrm>
            <a:off x="1066800" y="642594"/>
            <a:ext cx="9540240" cy="729006"/>
          </a:xfrm>
        </p:spPr>
        <p:txBody>
          <a:bodyPr>
            <a:normAutofit fontScale="90000"/>
          </a:bodyPr>
          <a:lstStyle/>
          <a:p>
            <a:r>
              <a:rPr lang="it-IT" dirty="0"/>
              <a:t>Apertura e chiusura dei vari programmi</a:t>
            </a:r>
          </a:p>
        </p:txBody>
      </p:sp>
      <p:pic>
        <p:nvPicPr>
          <p:cNvPr id="3" name="Immagine 2">
            <a:extLst>
              <a:ext uri="{FF2B5EF4-FFF2-40B4-BE49-F238E27FC236}">
                <a16:creationId xmlns:a16="http://schemas.microsoft.com/office/drawing/2014/main" id="{178F0D3E-383C-47DC-930C-BE4ACFE383DA}"/>
              </a:ext>
            </a:extLst>
          </p:cNvPr>
          <p:cNvPicPr>
            <a:picLocks noChangeAspect="1"/>
          </p:cNvPicPr>
          <p:nvPr/>
        </p:nvPicPr>
        <p:blipFill>
          <a:blip r:embed="rId2"/>
          <a:stretch>
            <a:fillRect/>
          </a:stretch>
        </p:blipFill>
        <p:spPr>
          <a:xfrm>
            <a:off x="1213204" y="2014194"/>
            <a:ext cx="5826654" cy="3640666"/>
          </a:xfrm>
          <a:prstGeom prst="rect">
            <a:avLst/>
          </a:prstGeom>
        </p:spPr>
      </p:pic>
      <p:sp>
        <p:nvSpPr>
          <p:cNvPr id="4" name="Rettangolo 3">
            <a:extLst>
              <a:ext uri="{FF2B5EF4-FFF2-40B4-BE49-F238E27FC236}">
                <a16:creationId xmlns:a16="http://schemas.microsoft.com/office/drawing/2014/main" id="{C131FFCD-C203-4AC6-86E4-DDBB60FF9DD7}"/>
              </a:ext>
            </a:extLst>
          </p:cNvPr>
          <p:cNvSpPr/>
          <p:nvPr/>
        </p:nvSpPr>
        <p:spPr>
          <a:xfrm>
            <a:off x="7574280" y="1371600"/>
            <a:ext cx="4023360" cy="4524315"/>
          </a:xfrm>
          <a:prstGeom prst="rect">
            <a:avLst/>
          </a:prstGeom>
        </p:spPr>
        <p:txBody>
          <a:bodyPr wrap="square">
            <a:spAutoFit/>
          </a:bodyPr>
          <a:lstStyle/>
          <a:p>
            <a:r>
              <a:rPr lang="it-IT" dirty="0">
                <a:solidFill>
                  <a:srgbClr val="222222"/>
                </a:solidFill>
                <a:latin typeface="Arial" panose="020B0604020202020204" pitchFamily="34" charset="0"/>
              </a:rPr>
              <a:t>Un </a:t>
            </a:r>
            <a:r>
              <a:rPr lang="it-IT" b="1" dirty="0">
                <a:solidFill>
                  <a:srgbClr val="222222"/>
                </a:solidFill>
                <a:latin typeface="Arial" panose="020B0604020202020204" pitchFamily="34" charset="0"/>
              </a:rPr>
              <a:t>programma</a:t>
            </a:r>
            <a:r>
              <a:rPr lang="it-IT" dirty="0">
                <a:solidFill>
                  <a:srgbClr val="222222"/>
                </a:solidFill>
                <a:latin typeface="Arial" panose="020B0604020202020204" pitchFamily="34" charset="0"/>
              </a:rPr>
              <a:t>, in </a:t>
            </a:r>
            <a:r>
              <a:rPr lang="it-IT" dirty="0">
                <a:solidFill>
                  <a:srgbClr val="0070C0"/>
                </a:solidFill>
                <a:latin typeface="Arial" panose="020B0604020202020204" pitchFamily="34" charset="0"/>
                <a:hlinkClick r:id="rId3" tooltip="Informatica">
                  <a:extLst>
                    <a:ext uri="{A12FA001-AC4F-418D-AE19-62706E023703}">
                      <ahyp:hlinkClr xmlns:ahyp="http://schemas.microsoft.com/office/drawing/2018/hyperlinkcolor" val="tx"/>
                    </a:ext>
                  </a:extLst>
                </a:hlinkClick>
              </a:rPr>
              <a:t>informatica</a:t>
            </a:r>
            <a:r>
              <a:rPr lang="it-IT" dirty="0">
                <a:solidFill>
                  <a:srgbClr val="222222"/>
                </a:solidFill>
                <a:latin typeface="Arial" panose="020B0604020202020204" pitchFamily="34" charset="0"/>
              </a:rPr>
              <a:t>, è un procedimento </a:t>
            </a:r>
            <a:r>
              <a:rPr lang="it-IT" dirty="0">
                <a:solidFill>
                  <a:srgbClr val="0070C0"/>
                </a:solidFill>
                <a:latin typeface="Arial" panose="020B0604020202020204" pitchFamily="34" charset="0"/>
                <a:hlinkClick r:id="rId4" tooltip="Algoritmo">
                  <a:extLst>
                    <a:ext uri="{A12FA001-AC4F-418D-AE19-62706E023703}">
                      <ahyp:hlinkClr xmlns:ahyp="http://schemas.microsoft.com/office/drawing/2018/hyperlinkcolor" val="tx"/>
                    </a:ext>
                  </a:extLst>
                </a:hlinkClick>
              </a:rPr>
              <a:t>algoritmico</a:t>
            </a:r>
            <a:r>
              <a:rPr lang="it-IT" dirty="0">
                <a:solidFill>
                  <a:srgbClr val="222222"/>
                </a:solidFill>
                <a:latin typeface="Arial" panose="020B0604020202020204" pitchFamily="34" charset="0"/>
              </a:rPr>
              <a:t> ad un problema dato da </a:t>
            </a:r>
            <a:r>
              <a:rPr lang="it-IT" dirty="0">
                <a:solidFill>
                  <a:srgbClr val="0070C0"/>
                </a:solidFill>
                <a:latin typeface="Arial" panose="020B0604020202020204" pitchFamily="34" charset="0"/>
                <a:hlinkClick r:id="rId5" tooltip="Automatica">
                  <a:extLst>
                    <a:ext uri="{A12FA001-AC4F-418D-AE19-62706E023703}">
                      <ahyp:hlinkClr xmlns:ahyp="http://schemas.microsoft.com/office/drawing/2018/hyperlinkcolor" val="tx"/>
                    </a:ext>
                  </a:extLst>
                </a:hlinkClick>
              </a:rPr>
              <a:t>automatizzare</a:t>
            </a:r>
            <a:r>
              <a:rPr lang="it-IT" dirty="0">
                <a:solidFill>
                  <a:srgbClr val="222222"/>
                </a:solidFill>
                <a:latin typeface="Arial" panose="020B0604020202020204" pitchFamily="34" charset="0"/>
              </a:rPr>
              <a:t>, tipicamente </a:t>
            </a:r>
            <a:r>
              <a:rPr lang="it-IT" dirty="0">
                <a:solidFill>
                  <a:srgbClr val="0070C0"/>
                </a:solidFill>
                <a:latin typeface="Arial" panose="020B0604020202020204" pitchFamily="34" charset="0"/>
                <a:hlinkClick r:id="rId6" tooltip="Codice">
                  <a:extLst>
                    <a:ext uri="{A12FA001-AC4F-418D-AE19-62706E023703}">
                      <ahyp:hlinkClr xmlns:ahyp="http://schemas.microsoft.com/office/drawing/2018/hyperlinkcolor" val="tx"/>
                    </a:ext>
                  </a:extLst>
                </a:hlinkClick>
              </a:rPr>
              <a:t>codificato</a:t>
            </a:r>
            <a:r>
              <a:rPr lang="it-IT" dirty="0">
                <a:solidFill>
                  <a:srgbClr val="222222"/>
                </a:solidFill>
                <a:latin typeface="Arial" panose="020B0604020202020204" pitchFamily="34" charset="0"/>
              </a:rPr>
              <a:t> in una serie di </a:t>
            </a:r>
            <a:r>
              <a:rPr lang="it-IT" dirty="0">
                <a:solidFill>
                  <a:srgbClr val="0070C0"/>
                </a:solidFill>
                <a:latin typeface="Arial" panose="020B0604020202020204" pitchFamily="34" charset="0"/>
                <a:hlinkClick r:id="rId7" tooltip="Codice sorgente">
                  <a:extLst>
                    <a:ext uri="{A12FA001-AC4F-418D-AE19-62706E023703}">
                      <ahyp:hlinkClr xmlns:ahyp="http://schemas.microsoft.com/office/drawing/2018/hyperlinkcolor" val="tx"/>
                    </a:ext>
                  </a:extLst>
                </a:hlinkClick>
              </a:rPr>
              <a:t>linee di codice</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scritte in un certo </a:t>
            </a:r>
            <a:r>
              <a:rPr lang="it-IT" dirty="0">
                <a:solidFill>
                  <a:srgbClr val="0070C0"/>
                </a:solidFill>
                <a:latin typeface="Arial" panose="020B0604020202020204" pitchFamily="34" charset="0"/>
                <a:hlinkClick r:id="rId8" tooltip="Linguaggio di programmazione">
                  <a:extLst>
                    <a:ext uri="{A12FA001-AC4F-418D-AE19-62706E023703}">
                      <ahyp:hlinkClr xmlns:ahyp="http://schemas.microsoft.com/office/drawing/2018/hyperlinkcolor" val="tx"/>
                    </a:ext>
                  </a:extLst>
                </a:hlinkClick>
              </a:rPr>
              <a:t>linguaggio di programmazione</a:t>
            </a:r>
            <a:r>
              <a:rPr lang="it-IT" dirty="0">
                <a:solidFill>
                  <a:srgbClr val="222222"/>
                </a:solidFill>
                <a:latin typeface="Arial" panose="020B0604020202020204" pitchFamily="34" charset="0"/>
              </a:rPr>
              <a:t> da un </a:t>
            </a:r>
            <a:r>
              <a:rPr lang="it-IT" dirty="0">
                <a:solidFill>
                  <a:srgbClr val="0070C0"/>
                </a:solidFill>
                <a:latin typeface="Arial" panose="020B0604020202020204" pitchFamily="34" charset="0"/>
                <a:hlinkClick r:id="rId9" tooltip="Programmatore">
                  <a:extLst>
                    <a:ext uri="{A12FA001-AC4F-418D-AE19-62706E023703}">
                      <ahyp:hlinkClr xmlns:ahyp="http://schemas.microsoft.com/office/drawing/2018/hyperlinkcolor" val="tx"/>
                    </a:ext>
                  </a:extLst>
                </a:hlinkClick>
              </a:rPr>
              <a:t>programmatore</a:t>
            </a:r>
            <a:r>
              <a:rPr lang="it-IT" dirty="0">
                <a:solidFill>
                  <a:srgbClr val="222222"/>
                </a:solidFill>
                <a:latin typeface="Arial" panose="020B0604020202020204" pitchFamily="34" charset="0"/>
              </a:rPr>
              <a:t> in fase di </a:t>
            </a:r>
            <a:r>
              <a:rPr lang="it-IT" u="sng" dirty="0">
                <a:solidFill>
                  <a:srgbClr val="0070C0"/>
                </a:solidFill>
                <a:latin typeface="Arial" panose="020B0604020202020204" pitchFamily="34" charset="0"/>
                <a:hlinkClick r:id="rId10">
                  <a:extLst>
                    <a:ext uri="{A12FA001-AC4F-418D-AE19-62706E023703}">
                      <ahyp:hlinkClr xmlns:ahyp="http://schemas.microsoft.com/office/drawing/2018/hyperlinkcolor" val="tx"/>
                    </a:ext>
                  </a:extLst>
                </a:hlinkClick>
              </a:rPr>
              <a:t>programmazione</a:t>
            </a:r>
            <a:r>
              <a:rPr lang="it-IT" dirty="0">
                <a:solidFill>
                  <a:srgbClr val="222222"/>
                </a:solidFill>
                <a:latin typeface="Arial" panose="020B0604020202020204" pitchFamily="34" charset="0"/>
              </a:rPr>
              <a:t> a formare un </a:t>
            </a:r>
            <a:r>
              <a:rPr lang="it-IT" dirty="0">
                <a:solidFill>
                  <a:srgbClr val="0070C0"/>
                </a:solidFill>
                <a:latin typeface="Arial" panose="020B0604020202020204" pitchFamily="34" charset="0"/>
                <a:hlinkClick r:id="rId11" tooltip="Software">
                  <a:extLst>
                    <a:ext uri="{A12FA001-AC4F-418D-AE19-62706E023703}">
                      <ahyp:hlinkClr xmlns:ahyp="http://schemas.microsoft.com/office/drawing/2018/hyperlinkcolor" val="tx"/>
                    </a:ext>
                  </a:extLst>
                </a:hlinkClick>
              </a:rPr>
              <a:t>software</a:t>
            </a:r>
            <a:r>
              <a:rPr lang="it-IT" dirty="0">
                <a:solidFill>
                  <a:srgbClr val="222222"/>
                </a:solidFill>
                <a:latin typeface="Arial" panose="020B0604020202020204" pitchFamily="34" charset="0"/>
              </a:rPr>
              <a:t>, che può essere </a:t>
            </a:r>
            <a:r>
              <a:rPr lang="it-IT" dirty="0">
                <a:solidFill>
                  <a:srgbClr val="0070C0"/>
                </a:solidFill>
                <a:latin typeface="Arial" panose="020B0604020202020204" pitchFamily="34" charset="0"/>
                <a:hlinkClick r:id="rId12" tooltip="Esecuzione (informatica)">
                  <a:extLst>
                    <a:ext uri="{A12FA001-AC4F-418D-AE19-62706E023703}">
                      <ahyp:hlinkClr xmlns:ahyp="http://schemas.microsoft.com/office/drawing/2018/hyperlinkcolor" val="tx"/>
                    </a:ext>
                  </a:extLst>
                </a:hlinkClick>
              </a:rPr>
              <a:t>eseguito</a:t>
            </a:r>
            <a:r>
              <a:rPr lang="it-IT" dirty="0">
                <a:solidFill>
                  <a:srgbClr val="222222"/>
                </a:solidFill>
                <a:latin typeface="Arial" panose="020B0604020202020204" pitchFamily="34" charset="0"/>
              </a:rPr>
              <a:t> da un </a:t>
            </a:r>
            <a:r>
              <a:rPr lang="it-IT" dirty="0">
                <a:solidFill>
                  <a:srgbClr val="0070C0"/>
                </a:solidFill>
                <a:latin typeface="Arial" panose="020B0604020202020204" pitchFamily="34" charset="0"/>
                <a:hlinkClick r:id="rId13" tooltip="Elaboratore">
                  <a:extLst>
                    <a:ext uri="{A12FA001-AC4F-418D-AE19-62706E023703}">
                      <ahyp:hlinkClr xmlns:ahyp="http://schemas.microsoft.com/office/drawing/2018/hyperlinkcolor" val="tx"/>
                    </a:ext>
                  </a:extLst>
                </a:hlinkClick>
              </a:rPr>
              <a:t>elaboratore</a:t>
            </a:r>
            <a:r>
              <a:rPr lang="it-IT" dirty="0">
                <a:solidFill>
                  <a:srgbClr val="222222"/>
                </a:solidFill>
                <a:latin typeface="Arial" panose="020B0604020202020204" pitchFamily="34" charset="0"/>
              </a:rPr>
              <a:t>, ricevendo in </a:t>
            </a:r>
            <a:r>
              <a:rPr lang="it-IT" dirty="0">
                <a:solidFill>
                  <a:srgbClr val="0070C0"/>
                </a:solidFill>
                <a:latin typeface="Arial" panose="020B0604020202020204" pitchFamily="34" charset="0"/>
                <a:hlinkClick r:id="rId14" tooltip="Input">
                  <a:extLst>
                    <a:ext uri="{A12FA001-AC4F-418D-AE19-62706E023703}">
                      <ahyp:hlinkClr xmlns:ahyp="http://schemas.microsoft.com/office/drawing/2018/hyperlinkcolor" val="tx"/>
                    </a:ext>
                  </a:extLst>
                </a:hlinkClick>
              </a:rPr>
              <a:t>input</a:t>
            </a:r>
            <a:r>
              <a:rPr lang="it-IT" dirty="0">
                <a:solidFill>
                  <a:srgbClr val="222222"/>
                </a:solidFill>
                <a:latin typeface="Arial" panose="020B0604020202020204" pitchFamily="34" charset="0"/>
              </a:rPr>
              <a:t> determinati </a:t>
            </a:r>
            <a:r>
              <a:rPr lang="it-IT" dirty="0">
                <a:solidFill>
                  <a:srgbClr val="0070C0"/>
                </a:solidFill>
                <a:latin typeface="Arial" panose="020B0604020202020204" pitchFamily="34" charset="0"/>
                <a:hlinkClick r:id="rId15" tooltip="Dati">
                  <a:extLst>
                    <a:ext uri="{A12FA001-AC4F-418D-AE19-62706E023703}">
                      <ahyp:hlinkClr xmlns:ahyp="http://schemas.microsoft.com/office/drawing/2018/hyperlinkcolor" val="tx"/>
                    </a:ext>
                  </a:extLst>
                </a:hlinkClick>
              </a:rPr>
              <a:t>dati</a:t>
            </a:r>
            <a:r>
              <a:rPr lang="it-IT" dirty="0">
                <a:solidFill>
                  <a:srgbClr val="222222"/>
                </a:solidFill>
                <a:latin typeface="Arial" panose="020B0604020202020204" pitchFamily="34" charset="0"/>
              </a:rPr>
              <a:t> e restituendo in </a:t>
            </a:r>
            <a:r>
              <a:rPr lang="it-IT" dirty="0">
                <a:solidFill>
                  <a:srgbClr val="0070C0"/>
                </a:solidFill>
                <a:latin typeface="Arial" panose="020B0604020202020204" pitchFamily="34" charset="0"/>
                <a:hlinkClick r:id="rId16" tooltip="Output">
                  <a:extLst>
                    <a:ext uri="{A12FA001-AC4F-418D-AE19-62706E023703}">
                      <ahyp:hlinkClr xmlns:ahyp="http://schemas.microsoft.com/office/drawing/2018/hyperlinkcolor" val="tx"/>
                    </a:ext>
                  </a:extLst>
                </a:hlinkClick>
              </a:rPr>
              <a:t>output</a:t>
            </a:r>
            <a:r>
              <a:rPr lang="it-IT" dirty="0">
                <a:solidFill>
                  <a:srgbClr val="222222"/>
                </a:solidFill>
                <a:latin typeface="Arial" panose="020B0604020202020204" pitchFamily="34" charset="0"/>
              </a:rPr>
              <a:t> gli eventuali risultati ottenuti a seguito dell'esecuzione/</a:t>
            </a:r>
            <a:r>
              <a:rPr lang="it-IT" dirty="0">
                <a:solidFill>
                  <a:srgbClr val="0070C0"/>
                </a:solidFill>
                <a:latin typeface="Arial" panose="020B0604020202020204" pitchFamily="34" charset="0"/>
                <a:hlinkClick r:id="rId17" tooltip="Elaborazione">
                  <a:extLst>
                    <a:ext uri="{A12FA001-AC4F-418D-AE19-62706E023703}">
                      <ahyp:hlinkClr xmlns:ahyp="http://schemas.microsoft.com/office/drawing/2018/hyperlinkcolor" val="tx"/>
                    </a:ext>
                  </a:extLst>
                </a:hlinkClick>
              </a:rPr>
              <a:t>elaborazione</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delle sue </a:t>
            </a:r>
            <a:r>
              <a:rPr lang="it-IT" dirty="0">
                <a:solidFill>
                  <a:srgbClr val="0070C0"/>
                </a:solidFill>
                <a:latin typeface="Arial" panose="020B0604020202020204" pitchFamily="34" charset="0"/>
                <a:hlinkClick r:id="rId18" tooltip="Istruzione (informatica)">
                  <a:extLst>
                    <a:ext uri="{A12FA001-AC4F-418D-AE19-62706E023703}">
                      <ahyp:hlinkClr xmlns:ahyp="http://schemas.microsoft.com/office/drawing/2018/hyperlinkcolor" val="tx"/>
                    </a:ext>
                  </a:extLst>
                </a:hlinkClick>
              </a:rPr>
              <a:t>istruzioni</a:t>
            </a:r>
            <a:r>
              <a:rPr lang="it-IT" dirty="0">
                <a:solidFill>
                  <a:srgbClr val="222222"/>
                </a:solidFill>
                <a:latin typeface="Arial" panose="020B0604020202020204" pitchFamily="34" charset="0"/>
              </a:rPr>
              <a:t>.</a:t>
            </a:r>
            <a:endParaRPr lang="it-IT" dirty="0"/>
          </a:p>
        </p:txBody>
      </p:sp>
    </p:spTree>
    <p:extLst>
      <p:ext uri="{BB962C8B-B14F-4D97-AF65-F5344CB8AC3E}">
        <p14:creationId xmlns:p14="http://schemas.microsoft.com/office/powerpoint/2010/main" val="990258507"/>
      </p:ext>
    </p:extLst>
  </p:cSld>
  <p:clrMapOvr>
    <a:masterClrMapping/>
  </p:clrMapOvr>
  <mc:AlternateContent xmlns:mc="http://schemas.openxmlformats.org/markup-compatibility/2006" xmlns:p14="http://schemas.microsoft.com/office/powerpoint/2010/main">
    <mc:Choice Requires="p14">
      <p:transition spd="slow" p14:dur="40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6A0D1F-D1A7-45BB-B6AE-ED87E8EB7A8B}"/>
              </a:ext>
            </a:extLst>
          </p:cNvPr>
          <p:cNvSpPr>
            <a:spLocks noGrp="1"/>
          </p:cNvSpPr>
          <p:nvPr>
            <p:ph type="title"/>
          </p:nvPr>
        </p:nvSpPr>
        <p:spPr>
          <a:xfrm>
            <a:off x="677334" y="609599"/>
            <a:ext cx="8212666" cy="1990987"/>
          </a:xfrm>
        </p:spPr>
        <p:txBody>
          <a:bodyPr>
            <a:normAutofit fontScale="90000"/>
          </a:bodyPr>
          <a:lstStyle/>
          <a:p>
            <a:r>
              <a:rPr lang="it-IT" dirty="0"/>
              <a:t>Le finestre (dimensione e forma, ridurre, ingrandire e chiudere</a:t>
            </a:r>
          </a:p>
        </p:txBody>
      </p:sp>
      <p:pic>
        <p:nvPicPr>
          <p:cNvPr id="7" name="Immagine 6">
            <a:extLst>
              <a:ext uri="{FF2B5EF4-FFF2-40B4-BE49-F238E27FC236}">
                <a16:creationId xmlns:a16="http://schemas.microsoft.com/office/drawing/2014/main" id="{84158B66-6AE9-45E4-96FF-E9D4393EE319}"/>
              </a:ext>
            </a:extLst>
          </p:cNvPr>
          <p:cNvPicPr>
            <a:picLocks noChangeAspect="1"/>
          </p:cNvPicPr>
          <p:nvPr/>
        </p:nvPicPr>
        <p:blipFill>
          <a:blip r:embed="rId2"/>
          <a:stretch>
            <a:fillRect/>
          </a:stretch>
        </p:blipFill>
        <p:spPr>
          <a:xfrm>
            <a:off x="3405929" y="2304653"/>
            <a:ext cx="4630723" cy="2593205"/>
          </a:xfrm>
          <a:prstGeom prst="rect">
            <a:avLst/>
          </a:prstGeom>
        </p:spPr>
      </p:pic>
    </p:spTree>
    <p:extLst>
      <p:ext uri="{BB962C8B-B14F-4D97-AF65-F5344CB8AC3E}">
        <p14:creationId xmlns:p14="http://schemas.microsoft.com/office/powerpoint/2010/main" val="287156223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E7ED65-9EF6-4DA8-AB9D-99DA5A6C6366}"/>
              </a:ext>
            </a:extLst>
          </p:cNvPr>
          <p:cNvSpPr>
            <a:spLocks noGrp="1"/>
          </p:cNvSpPr>
          <p:nvPr>
            <p:ph type="title"/>
          </p:nvPr>
        </p:nvSpPr>
        <p:spPr/>
        <p:txBody>
          <a:bodyPr>
            <a:normAutofit fontScale="90000"/>
          </a:bodyPr>
          <a:lstStyle/>
          <a:p>
            <a:r>
              <a:rPr lang="it-IT" dirty="0"/>
              <a:t>Risorse del computer (le proprietà dell’unità disco)</a:t>
            </a:r>
          </a:p>
        </p:txBody>
      </p:sp>
      <p:pic>
        <p:nvPicPr>
          <p:cNvPr id="3" name="Immagine 2">
            <a:extLst>
              <a:ext uri="{FF2B5EF4-FFF2-40B4-BE49-F238E27FC236}">
                <a16:creationId xmlns:a16="http://schemas.microsoft.com/office/drawing/2014/main" id="{AC1A9C80-F3B4-480F-BCA6-0AB8729BCB23}"/>
              </a:ext>
            </a:extLst>
          </p:cNvPr>
          <p:cNvPicPr>
            <a:picLocks noChangeAspect="1"/>
          </p:cNvPicPr>
          <p:nvPr/>
        </p:nvPicPr>
        <p:blipFill>
          <a:blip r:embed="rId2"/>
          <a:stretch>
            <a:fillRect/>
          </a:stretch>
        </p:blipFill>
        <p:spPr>
          <a:xfrm>
            <a:off x="1870745" y="2523068"/>
            <a:ext cx="5649242" cy="3313394"/>
          </a:xfrm>
          <a:prstGeom prst="rect">
            <a:avLst/>
          </a:prstGeom>
        </p:spPr>
      </p:pic>
    </p:spTree>
    <p:extLst>
      <p:ext uri="{BB962C8B-B14F-4D97-AF65-F5344CB8AC3E}">
        <p14:creationId xmlns:p14="http://schemas.microsoft.com/office/powerpoint/2010/main" val="3242317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93D8D1-751B-496C-B02C-37373D746708}"/>
              </a:ext>
            </a:extLst>
          </p:cNvPr>
          <p:cNvSpPr>
            <a:spLocks noGrp="1"/>
          </p:cNvSpPr>
          <p:nvPr>
            <p:ph type="title"/>
          </p:nvPr>
        </p:nvSpPr>
        <p:spPr/>
        <p:txBody>
          <a:bodyPr/>
          <a:lstStyle/>
          <a:p>
            <a:r>
              <a:rPr lang="it-IT" dirty="0"/>
              <a:t>Cartelle e collegamenti</a:t>
            </a:r>
          </a:p>
        </p:txBody>
      </p:sp>
      <p:pic>
        <p:nvPicPr>
          <p:cNvPr id="4" name="Immagine 3">
            <a:extLst>
              <a:ext uri="{FF2B5EF4-FFF2-40B4-BE49-F238E27FC236}">
                <a16:creationId xmlns:a16="http://schemas.microsoft.com/office/drawing/2014/main" id="{CCEA4E98-F3DB-46E4-93F8-1759DD099B62}"/>
              </a:ext>
            </a:extLst>
          </p:cNvPr>
          <p:cNvPicPr>
            <a:picLocks noChangeAspect="1"/>
          </p:cNvPicPr>
          <p:nvPr/>
        </p:nvPicPr>
        <p:blipFill>
          <a:blip r:embed="rId2"/>
          <a:stretch>
            <a:fillRect/>
          </a:stretch>
        </p:blipFill>
        <p:spPr>
          <a:xfrm>
            <a:off x="3231159" y="2167505"/>
            <a:ext cx="4572000" cy="3429000"/>
          </a:xfrm>
          <a:prstGeom prst="rect">
            <a:avLst/>
          </a:prstGeom>
        </p:spPr>
      </p:pic>
    </p:spTree>
    <p:extLst>
      <p:ext uri="{BB962C8B-B14F-4D97-AF65-F5344CB8AC3E}">
        <p14:creationId xmlns:p14="http://schemas.microsoft.com/office/powerpoint/2010/main" val="288149055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B15E37-83B6-45AB-A9A9-B8580C2EF5A0}"/>
              </a:ext>
            </a:extLst>
          </p:cNvPr>
          <p:cNvSpPr>
            <a:spLocks noGrp="1"/>
          </p:cNvSpPr>
          <p:nvPr>
            <p:ph type="title"/>
          </p:nvPr>
        </p:nvSpPr>
        <p:spPr>
          <a:xfrm>
            <a:off x="487680" y="381000"/>
            <a:ext cx="9372600" cy="1021080"/>
          </a:xfrm>
        </p:spPr>
        <p:txBody>
          <a:bodyPr/>
          <a:lstStyle/>
          <a:p>
            <a:r>
              <a:rPr lang="it-IT" dirty="0"/>
              <a:t>Lo strumento esplora risorse</a:t>
            </a:r>
          </a:p>
        </p:txBody>
      </p:sp>
      <p:pic>
        <p:nvPicPr>
          <p:cNvPr id="6" name="Immagine 5">
            <a:extLst>
              <a:ext uri="{FF2B5EF4-FFF2-40B4-BE49-F238E27FC236}">
                <a16:creationId xmlns:a16="http://schemas.microsoft.com/office/drawing/2014/main" id="{277ADD52-6830-43CD-914E-FF3275EAD95D}"/>
              </a:ext>
            </a:extLst>
          </p:cNvPr>
          <p:cNvPicPr>
            <a:picLocks noChangeAspect="1"/>
          </p:cNvPicPr>
          <p:nvPr/>
        </p:nvPicPr>
        <p:blipFill>
          <a:blip r:embed="rId2"/>
          <a:stretch>
            <a:fillRect/>
          </a:stretch>
        </p:blipFill>
        <p:spPr>
          <a:xfrm>
            <a:off x="7035435" y="2438400"/>
            <a:ext cx="4662312" cy="3078479"/>
          </a:xfrm>
          <a:prstGeom prst="rect">
            <a:avLst/>
          </a:prstGeom>
        </p:spPr>
      </p:pic>
      <p:sp>
        <p:nvSpPr>
          <p:cNvPr id="7" name="Rettangolo 6">
            <a:extLst>
              <a:ext uri="{FF2B5EF4-FFF2-40B4-BE49-F238E27FC236}">
                <a16:creationId xmlns:a16="http://schemas.microsoft.com/office/drawing/2014/main" id="{BEE270BD-A874-44D8-83CE-AE9B4253A50D}"/>
              </a:ext>
            </a:extLst>
          </p:cNvPr>
          <p:cNvSpPr/>
          <p:nvPr/>
        </p:nvSpPr>
        <p:spPr>
          <a:xfrm>
            <a:off x="609601" y="1508761"/>
            <a:ext cx="6080760" cy="5078313"/>
          </a:xfrm>
          <a:prstGeom prst="rect">
            <a:avLst/>
          </a:prstGeom>
        </p:spPr>
        <p:txBody>
          <a:bodyPr wrap="square">
            <a:spAutoFit/>
          </a:bodyPr>
          <a:lstStyle/>
          <a:p>
            <a:r>
              <a:rPr lang="it-IT" b="1" dirty="0">
                <a:solidFill>
                  <a:srgbClr val="222222"/>
                </a:solidFill>
                <a:latin typeface="Arial" panose="020B0604020202020204" pitchFamily="34" charset="0"/>
              </a:rPr>
              <a:t>File Explorer</a:t>
            </a:r>
            <a:r>
              <a:rPr lang="it-IT" dirty="0">
                <a:solidFill>
                  <a:srgbClr val="222222"/>
                </a:solidFill>
                <a:latin typeface="Arial" panose="020B0604020202020204" pitchFamily="34" charset="0"/>
              </a:rPr>
              <a:t> è la </a:t>
            </a:r>
            <a:r>
              <a:rPr lang="it-IT" dirty="0">
                <a:solidFill>
                  <a:srgbClr val="0070C0"/>
                </a:solidFill>
                <a:latin typeface="Arial" panose="020B0604020202020204" pitchFamily="34" charset="0"/>
                <a:hlinkClick r:id="rId3" tooltip="Shell (informatica)">
                  <a:extLst>
                    <a:ext uri="{A12FA001-AC4F-418D-AE19-62706E023703}">
                      <ahyp:hlinkClr xmlns:ahyp="http://schemas.microsoft.com/office/drawing/2018/hyperlinkcolor" val="tx"/>
                    </a:ext>
                  </a:extLst>
                </a:hlinkClick>
              </a:rPr>
              <a:t>shell</a:t>
            </a:r>
            <a:r>
              <a:rPr lang="it-IT" dirty="0">
                <a:solidFill>
                  <a:srgbClr val="0B0080"/>
                </a:solidFill>
                <a:latin typeface="Arial" panose="020B0604020202020204" pitchFamily="34" charset="0"/>
              </a:rPr>
              <a:t> </a:t>
            </a:r>
            <a:r>
              <a:rPr lang="it-IT" baseline="30000" dirty="0">
                <a:solidFill>
                  <a:srgbClr val="0B0080"/>
                </a:solidFill>
                <a:latin typeface="Arial" panose="020B0604020202020204" pitchFamily="34" charset="0"/>
              </a:rPr>
              <a:t>( IN ITALIANO INTERPRETE DEI COMANDI)</a:t>
            </a:r>
            <a:r>
              <a:rPr lang="it-IT" dirty="0">
                <a:solidFill>
                  <a:srgbClr val="222222"/>
                </a:solidFill>
                <a:latin typeface="Arial" panose="020B0604020202020204" pitchFamily="34" charset="0"/>
              </a:rPr>
              <a:t> e un'applicazione di </a:t>
            </a:r>
            <a:r>
              <a:rPr lang="it-IT" dirty="0">
                <a:solidFill>
                  <a:srgbClr val="0070C0"/>
                </a:solidFill>
                <a:latin typeface="Arial" panose="020B0604020202020204" pitchFamily="34" charset="0"/>
                <a:hlinkClick r:id="rId4" tooltip="File manager">
                  <a:extLst>
                    <a:ext uri="{A12FA001-AC4F-418D-AE19-62706E023703}">
                      <ahyp:hlinkClr xmlns:ahyp="http://schemas.microsoft.com/office/drawing/2018/hyperlinkcolor" val="tx"/>
                    </a:ext>
                  </a:extLst>
                </a:hlinkClick>
              </a:rPr>
              <a:t>gestione file</a:t>
            </a:r>
            <a:r>
              <a:rPr lang="it-IT" dirty="0">
                <a:solidFill>
                  <a:srgbClr val="222222"/>
                </a:solidFill>
                <a:latin typeface="Arial" panose="020B0604020202020204" pitchFamily="34" charset="0"/>
              </a:rPr>
              <a:t>, adottata dal </a:t>
            </a:r>
            <a:r>
              <a:rPr lang="it-IT" dirty="0">
                <a:solidFill>
                  <a:srgbClr val="0070C0"/>
                </a:solidFill>
                <a:latin typeface="Arial" panose="020B0604020202020204" pitchFamily="34" charset="0"/>
                <a:hlinkClick r:id="rId5" tooltip="Sistema operativo">
                  <a:extLst>
                    <a:ext uri="{A12FA001-AC4F-418D-AE19-62706E023703}">
                      <ahyp:hlinkClr xmlns:ahyp="http://schemas.microsoft.com/office/drawing/2018/hyperlinkcolor" val="tx"/>
                    </a:ext>
                  </a:extLst>
                </a:hlinkClick>
              </a:rPr>
              <a:t>sistema operativo</a:t>
            </a:r>
            <a:r>
              <a:rPr lang="it-IT" dirty="0">
                <a:solidFill>
                  <a:srgbClr val="0070C0"/>
                </a:solidFill>
                <a:latin typeface="Arial" panose="020B0604020202020204" pitchFamily="34" charset="0"/>
              </a:rPr>
              <a:t> </a:t>
            </a:r>
            <a:r>
              <a:rPr lang="it-IT" u="sng" dirty="0">
                <a:solidFill>
                  <a:srgbClr val="0070C0"/>
                </a:solidFill>
                <a:latin typeface="Arial" panose="020B0604020202020204" pitchFamily="34" charset="0"/>
                <a:hlinkClick r:id="rId6">
                  <a:extLst>
                    <a:ext uri="{A12FA001-AC4F-418D-AE19-62706E023703}">
                      <ahyp:hlinkClr xmlns:ahyp="http://schemas.microsoft.com/office/drawing/2018/hyperlinkcolor" val="tx"/>
                    </a:ext>
                  </a:extLst>
                </a:hlinkClick>
              </a:rPr>
              <a:t>Windows</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di </a:t>
            </a:r>
            <a:r>
              <a:rPr lang="it-IT" dirty="0">
                <a:solidFill>
                  <a:srgbClr val="0070C0"/>
                </a:solidFill>
                <a:latin typeface="Arial" panose="020B0604020202020204" pitchFamily="34" charset="0"/>
                <a:hlinkClick r:id="rId7" tooltip="Microsoft">
                  <a:extLst>
                    <a:ext uri="{A12FA001-AC4F-418D-AE19-62706E023703}">
                      <ahyp:hlinkClr xmlns:ahyp="http://schemas.microsoft.com/office/drawing/2018/hyperlinkcolor" val="tx"/>
                    </a:ext>
                  </a:extLst>
                </a:hlinkClick>
              </a:rPr>
              <a:t>Microsoft</a:t>
            </a:r>
            <a:r>
              <a:rPr lang="it-IT" dirty="0">
                <a:solidFill>
                  <a:srgbClr val="222222"/>
                </a:solidFill>
                <a:latin typeface="Arial" panose="020B0604020202020204" pitchFamily="34" charset="0"/>
              </a:rPr>
              <a:t> a partire da </a:t>
            </a:r>
            <a:r>
              <a:rPr lang="it-IT" dirty="0">
                <a:solidFill>
                  <a:srgbClr val="0070C0"/>
                </a:solidFill>
                <a:latin typeface="Arial" panose="020B0604020202020204" pitchFamily="34" charset="0"/>
                <a:hlinkClick r:id="rId8" tooltip="Windows 95">
                  <a:extLst>
                    <a:ext uri="{A12FA001-AC4F-418D-AE19-62706E023703}">
                      <ahyp:hlinkClr xmlns:ahyp="http://schemas.microsoft.com/office/drawing/2018/hyperlinkcolor" val="tx"/>
                    </a:ext>
                  </a:extLst>
                </a:hlinkClick>
              </a:rPr>
              <a:t>Windows 95</a:t>
            </a:r>
            <a:r>
              <a:rPr lang="it-IT" dirty="0">
                <a:solidFill>
                  <a:srgbClr val="222222"/>
                </a:solidFill>
                <a:latin typeface="Arial" panose="020B0604020202020204" pitchFamily="34" charset="0"/>
              </a:rPr>
              <a:t>, che fornisce </a:t>
            </a:r>
            <a:r>
              <a:rPr lang="it-IT" dirty="0">
                <a:solidFill>
                  <a:srgbClr val="0070C0"/>
                </a:solidFill>
                <a:latin typeface="Arial" panose="020B0604020202020204" pitchFamily="34" charset="0"/>
                <a:hlinkClick r:id="rId9" tooltip="Interfaccia grafica">
                  <a:extLst>
                    <a:ext uri="{A12FA001-AC4F-418D-AE19-62706E023703}">
                      <ahyp:hlinkClr xmlns:ahyp="http://schemas.microsoft.com/office/drawing/2018/hyperlinkcolor" val="tx"/>
                    </a:ext>
                  </a:extLst>
                </a:hlinkClick>
              </a:rPr>
              <a:t>un'interfaccia utente grafica</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per l'accesso/navigazione ai </a:t>
            </a:r>
            <a:r>
              <a:rPr lang="it-IT" dirty="0">
                <a:solidFill>
                  <a:srgbClr val="0070C0"/>
                </a:solidFill>
                <a:latin typeface="Arial" panose="020B0604020202020204" pitchFamily="34" charset="0"/>
                <a:hlinkClick r:id="rId10" tooltip="File system">
                  <a:extLst>
                    <a:ext uri="{A12FA001-AC4F-418D-AE19-62706E023703}">
                      <ahyp:hlinkClr xmlns:ahyp="http://schemas.microsoft.com/office/drawing/2018/hyperlinkcolor" val="tx"/>
                    </a:ext>
                  </a:extLst>
                </a:hlinkClick>
              </a:rPr>
              <a:t>file system</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di una </a:t>
            </a:r>
            <a:r>
              <a:rPr lang="it-IT" dirty="0">
                <a:solidFill>
                  <a:srgbClr val="0070C0"/>
                </a:solidFill>
                <a:latin typeface="Arial" panose="020B0604020202020204" pitchFamily="34" charset="0"/>
                <a:hlinkClick r:id="rId11" tooltip="Memoria secondaria">
                  <a:extLst>
                    <a:ext uri="{A12FA001-AC4F-418D-AE19-62706E023703}">
                      <ahyp:hlinkClr xmlns:ahyp="http://schemas.microsoft.com/office/drawing/2018/hyperlinkcolor" val="tx"/>
                    </a:ext>
                  </a:extLst>
                </a:hlinkClick>
              </a:rPr>
              <a:t>memoria secondaria</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di massa (</a:t>
            </a:r>
            <a:r>
              <a:rPr lang="it-IT" dirty="0">
                <a:solidFill>
                  <a:srgbClr val="0070C0"/>
                </a:solidFill>
                <a:latin typeface="Arial" panose="020B0604020202020204" pitchFamily="34" charset="0"/>
                <a:hlinkClick r:id="rId12" tooltip="Hard disk">
                  <a:extLst>
                    <a:ext uri="{A12FA001-AC4F-418D-AE19-62706E023703}">
                      <ahyp:hlinkClr xmlns:ahyp="http://schemas.microsoft.com/office/drawing/2018/hyperlinkcolor" val="tx"/>
                    </a:ext>
                  </a:extLst>
                </a:hlinkClick>
              </a:rPr>
              <a:t>hard disk</a:t>
            </a:r>
            <a:r>
              <a:rPr lang="it-IT" dirty="0">
                <a:solidFill>
                  <a:srgbClr val="0070C0"/>
                </a:solidFill>
                <a:latin typeface="Arial" panose="020B0604020202020204" pitchFamily="34" charset="0"/>
              </a:rPr>
              <a:t>, </a:t>
            </a:r>
            <a:r>
              <a:rPr lang="it-IT" dirty="0">
                <a:solidFill>
                  <a:srgbClr val="0070C0"/>
                </a:solidFill>
                <a:latin typeface="Arial" panose="020B0604020202020204" pitchFamily="34" charset="0"/>
                <a:hlinkClick r:id="rId13" tooltip="Chiavetta USB">
                  <a:extLst>
                    <a:ext uri="{A12FA001-AC4F-418D-AE19-62706E023703}">
                      <ahyp:hlinkClr xmlns:ahyp="http://schemas.microsoft.com/office/drawing/2018/hyperlinkcolor" val="tx"/>
                    </a:ext>
                  </a:extLst>
                </a:hlinkClick>
              </a:rPr>
              <a:t>chiavetta USB</a:t>
            </a:r>
            <a:r>
              <a:rPr lang="it-IT" dirty="0">
                <a:solidFill>
                  <a:srgbClr val="222222"/>
                </a:solidFill>
                <a:latin typeface="Arial" panose="020B0604020202020204" pitchFamily="34" charset="0"/>
              </a:rPr>
              <a:t> ecc...) collegata al </a:t>
            </a:r>
            <a:r>
              <a:rPr lang="it-IT" dirty="0">
                <a:solidFill>
                  <a:srgbClr val="0070C0"/>
                </a:solidFill>
                <a:latin typeface="Arial" panose="020B0604020202020204" pitchFamily="34" charset="0"/>
                <a:hlinkClick r:id="rId14" tooltip="PC">
                  <a:extLst>
                    <a:ext uri="{A12FA001-AC4F-418D-AE19-62706E023703}">
                      <ahyp:hlinkClr xmlns:ahyp="http://schemas.microsoft.com/office/drawing/2018/hyperlinkcolor" val="tx"/>
                    </a:ext>
                  </a:extLst>
                </a:hlinkClick>
              </a:rPr>
              <a:t>PC</a:t>
            </a:r>
            <a:r>
              <a:rPr lang="it-IT" dirty="0">
                <a:solidFill>
                  <a:srgbClr val="222222"/>
                </a:solidFill>
                <a:latin typeface="Arial" panose="020B0604020202020204" pitchFamily="34" charset="0"/>
              </a:rPr>
              <a:t>.</a:t>
            </a:r>
          </a:p>
          <a:p>
            <a:r>
              <a:rPr lang="it-IT" dirty="0">
                <a:solidFill>
                  <a:srgbClr val="222222"/>
                </a:solidFill>
                <a:latin typeface="Arial" panose="020B0604020202020204" pitchFamily="34" charset="0"/>
              </a:rPr>
              <a:t>Presenta molti elementi dell'interfaccia utente sullo schermo come la </a:t>
            </a:r>
            <a:r>
              <a:rPr lang="it-IT" dirty="0">
                <a:solidFill>
                  <a:srgbClr val="0070C0"/>
                </a:solidFill>
                <a:latin typeface="Arial" panose="020B0604020202020204" pitchFamily="34" charset="0"/>
                <a:hlinkClick r:id="rId15" tooltip="Barra delle applicazioni">
                  <a:extLst>
                    <a:ext uri="{A12FA001-AC4F-418D-AE19-62706E023703}">
                      <ahyp:hlinkClr xmlns:ahyp="http://schemas.microsoft.com/office/drawing/2018/hyperlinkcolor" val="tx"/>
                    </a:ext>
                  </a:extLst>
                </a:hlinkClick>
              </a:rPr>
              <a:t>barra delle applicazioni</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e il </a:t>
            </a:r>
            <a:r>
              <a:rPr lang="it-IT" dirty="0">
                <a:solidFill>
                  <a:srgbClr val="0070C0"/>
                </a:solidFill>
                <a:latin typeface="Arial" panose="020B0604020202020204" pitchFamily="34" charset="0"/>
                <a:hlinkClick r:id="rId16" tooltip="Desktop environment">
                  <a:extLst>
                    <a:ext uri="{A12FA001-AC4F-418D-AE19-62706E023703}">
                      <ahyp:hlinkClr xmlns:ahyp="http://schemas.microsoft.com/office/drawing/2018/hyperlinkcolor" val="tx"/>
                    </a:ext>
                  </a:extLst>
                </a:hlinkClick>
              </a:rPr>
              <a:t>desktop</a:t>
            </a:r>
            <a:r>
              <a:rPr lang="it-IT" dirty="0">
                <a:solidFill>
                  <a:srgbClr val="222222"/>
                </a:solidFill>
                <a:latin typeface="Arial" panose="020B0604020202020204" pitchFamily="34" charset="0"/>
              </a:rPr>
              <a:t>. Il controllo del computer è possibile senza Windows Explorer in esecuzione (ad esempio, il comando File | Esegui in Gestione attività su versioni di Windows derivate da NT funzionerà senza di esso, così come i </a:t>
            </a:r>
            <a:r>
              <a:rPr lang="it-IT" dirty="0">
                <a:solidFill>
                  <a:srgbClr val="0070C0"/>
                </a:solidFill>
                <a:latin typeface="Arial" panose="020B0604020202020204" pitchFamily="34" charset="0"/>
                <a:hlinkClick r:id="rId17" tooltip="Istruzione (informatica)">
                  <a:extLst>
                    <a:ext uri="{A12FA001-AC4F-418D-AE19-62706E023703}">
                      <ahyp:hlinkClr xmlns:ahyp="http://schemas.microsoft.com/office/drawing/2018/hyperlinkcolor" val="tx"/>
                    </a:ext>
                  </a:extLst>
                </a:hlinkClick>
              </a:rPr>
              <a:t>comandi</a:t>
            </a:r>
            <a:r>
              <a:rPr lang="it-IT" dirty="0">
                <a:solidFill>
                  <a:srgbClr val="222222"/>
                </a:solidFill>
                <a:latin typeface="Arial" panose="020B0604020202020204" pitchFamily="34" charset="0"/>
              </a:rPr>
              <a:t> digitati in una finestra del </a:t>
            </a:r>
            <a:r>
              <a:rPr lang="it-IT" dirty="0">
                <a:solidFill>
                  <a:srgbClr val="0070C0"/>
                </a:solidFill>
                <a:latin typeface="Arial" panose="020B0604020202020204" pitchFamily="34" charset="0"/>
                <a:hlinkClick r:id="rId18" tooltip="Prompt dei comandi">
                  <a:extLst>
                    <a:ext uri="{A12FA001-AC4F-418D-AE19-62706E023703}">
                      <ahyp:hlinkClr xmlns:ahyp="http://schemas.microsoft.com/office/drawing/2018/hyperlinkcolor" val="tx"/>
                    </a:ext>
                  </a:extLst>
                </a:hlinkClick>
              </a:rPr>
              <a:t>prompt dei comandi</a:t>
            </a:r>
            <a:r>
              <a:rPr lang="it-IT" dirty="0">
                <a:solidFill>
                  <a:srgbClr val="222222"/>
                </a:solidFill>
                <a:latin typeface="Arial" panose="020B0604020202020204" pitchFamily="34" charset="0"/>
              </a:rPr>
              <a:t>).</a:t>
            </a:r>
          </a:p>
          <a:p>
            <a:r>
              <a:rPr lang="it-IT" dirty="0">
                <a:solidFill>
                  <a:srgbClr val="222222"/>
                </a:solidFill>
                <a:latin typeface="Arial" panose="020B0604020202020204" pitchFamily="34" charset="0"/>
              </a:rPr>
              <a:t>In </a:t>
            </a:r>
            <a:r>
              <a:rPr lang="it-IT" dirty="0">
                <a:solidFill>
                  <a:srgbClr val="0070C0"/>
                </a:solidFill>
                <a:latin typeface="Arial" panose="020B0604020202020204" pitchFamily="34" charset="0"/>
                <a:hlinkClick r:id="rId19" tooltip="Lingua italiana">
                  <a:extLst>
                    <a:ext uri="{A12FA001-AC4F-418D-AE19-62706E023703}">
                      <ahyp:hlinkClr xmlns:ahyp="http://schemas.microsoft.com/office/drawing/2018/hyperlinkcolor" val="tx"/>
                    </a:ext>
                  </a:extLst>
                </a:hlinkClick>
              </a:rPr>
              <a:t>italiano</a:t>
            </a:r>
            <a:r>
              <a:rPr lang="it-IT" dirty="0">
                <a:solidFill>
                  <a:srgbClr val="222222"/>
                </a:solidFill>
                <a:latin typeface="Arial" panose="020B0604020202020204" pitchFamily="34" charset="0"/>
              </a:rPr>
              <a:t> il termine fu inizialmente tradotto in </a:t>
            </a:r>
            <a:r>
              <a:rPr lang="it-IT" b="1" dirty="0">
                <a:solidFill>
                  <a:srgbClr val="222222"/>
                </a:solidFill>
                <a:latin typeface="Arial" panose="020B0604020202020204" pitchFamily="34" charset="0"/>
              </a:rPr>
              <a:t>Gestione risorse</a:t>
            </a:r>
            <a:r>
              <a:rPr lang="it-IT" dirty="0">
                <a:solidFill>
                  <a:srgbClr val="222222"/>
                </a:solidFill>
                <a:latin typeface="Arial" panose="020B0604020202020204" pitchFamily="34" charset="0"/>
              </a:rPr>
              <a:t>; a partire da </a:t>
            </a:r>
            <a:r>
              <a:rPr lang="it-IT" dirty="0">
                <a:solidFill>
                  <a:srgbClr val="0070C0"/>
                </a:solidFill>
                <a:latin typeface="Arial" panose="020B0604020202020204" pitchFamily="34" charset="0"/>
                <a:hlinkClick r:id="rId20" tooltip="Windows 98">
                  <a:extLst>
                    <a:ext uri="{A12FA001-AC4F-418D-AE19-62706E023703}">
                      <ahyp:hlinkClr xmlns:ahyp="http://schemas.microsoft.com/office/drawing/2018/hyperlinkcolor" val="tx"/>
                    </a:ext>
                  </a:extLst>
                </a:hlinkClick>
              </a:rPr>
              <a:t>Windows 98</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fu cambiato in </a:t>
            </a:r>
            <a:r>
              <a:rPr lang="it-IT" b="1" dirty="0">
                <a:solidFill>
                  <a:srgbClr val="222222"/>
                </a:solidFill>
                <a:latin typeface="Arial" panose="020B0604020202020204" pitchFamily="34" charset="0"/>
              </a:rPr>
              <a:t>Esplora risorse</a:t>
            </a:r>
            <a:r>
              <a:rPr lang="it-IT" dirty="0">
                <a:solidFill>
                  <a:srgbClr val="222222"/>
                </a:solidFill>
                <a:latin typeface="Arial" panose="020B0604020202020204" pitchFamily="34" charset="0"/>
              </a:rPr>
              <a:t> per poi arrivare con il nome </a:t>
            </a:r>
            <a:r>
              <a:rPr lang="it-IT" b="1" dirty="0">
                <a:solidFill>
                  <a:srgbClr val="222222"/>
                </a:solidFill>
                <a:latin typeface="Arial" panose="020B0604020202020204" pitchFamily="34" charset="0"/>
              </a:rPr>
              <a:t>Esplora file</a:t>
            </a:r>
            <a:r>
              <a:rPr lang="it-IT" dirty="0">
                <a:solidFill>
                  <a:srgbClr val="222222"/>
                </a:solidFill>
                <a:latin typeface="Arial" panose="020B0604020202020204" pitchFamily="34" charset="0"/>
              </a:rPr>
              <a:t> in </a:t>
            </a:r>
            <a:r>
              <a:rPr lang="it-IT" dirty="0">
                <a:solidFill>
                  <a:srgbClr val="0B0080"/>
                </a:solidFill>
                <a:latin typeface="Arial" panose="020B0604020202020204" pitchFamily="34" charset="0"/>
                <a:hlinkClick r:id="rId21" tooltip="Windows 8"/>
              </a:rPr>
              <a:t>Windows 8</a:t>
            </a:r>
            <a:r>
              <a:rPr lang="it-IT" dirty="0">
                <a:solidFill>
                  <a:srgbClr val="222222"/>
                </a:solidFill>
                <a:latin typeface="Arial" panose="020B0604020202020204" pitchFamily="34" charset="0"/>
              </a:rPr>
              <a:t>, </a:t>
            </a:r>
            <a:r>
              <a:rPr lang="it-IT" dirty="0">
                <a:solidFill>
                  <a:srgbClr val="0070C0"/>
                </a:solidFill>
                <a:latin typeface="Arial" panose="020B0604020202020204" pitchFamily="34" charset="0"/>
                <a:hlinkClick r:id="rId22" tooltip="Windows 8.1">
                  <a:extLst>
                    <a:ext uri="{A12FA001-AC4F-418D-AE19-62706E023703}">
                      <ahyp:hlinkClr xmlns:ahyp="http://schemas.microsoft.com/office/drawing/2018/hyperlinkcolor" val="tx"/>
                    </a:ext>
                  </a:extLst>
                </a:hlinkClick>
              </a:rPr>
              <a:t>8.1</a:t>
            </a:r>
            <a:r>
              <a:rPr lang="it-IT" dirty="0">
                <a:solidFill>
                  <a:srgbClr val="222222"/>
                </a:solidFill>
                <a:latin typeface="Arial" panose="020B0604020202020204" pitchFamily="34" charset="0"/>
              </a:rPr>
              <a:t> e </a:t>
            </a:r>
            <a:r>
              <a:rPr lang="it-IT" dirty="0">
                <a:solidFill>
                  <a:srgbClr val="0070C0"/>
                </a:solidFill>
                <a:latin typeface="Arial" panose="020B0604020202020204" pitchFamily="34" charset="0"/>
                <a:hlinkClick r:id="rId23" tooltip="Windows 10">
                  <a:extLst>
                    <a:ext uri="{A12FA001-AC4F-418D-AE19-62706E023703}">
                      <ahyp:hlinkClr xmlns:ahyp="http://schemas.microsoft.com/office/drawing/2018/hyperlinkcolor" val="tx"/>
                    </a:ext>
                  </a:extLst>
                </a:hlinkClick>
              </a:rPr>
              <a:t>Windows 10</a:t>
            </a:r>
            <a:r>
              <a:rPr lang="it-IT" dirty="0">
                <a:solidFill>
                  <a:srgbClr val="222222"/>
                </a:solidFill>
                <a:latin typeface="Arial" panose="020B0604020202020204" pitchFamily="34" charset="0"/>
              </a:rPr>
              <a:t>.</a:t>
            </a:r>
            <a:endParaRPr lang="it-IT"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85521952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24A87-710C-487A-9C09-28A2F3AE70E7}"/>
              </a:ext>
            </a:extLst>
          </p:cNvPr>
          <p:cNvSpPr>
            <a:spLocks noGrp="1"/>
          </p:cNvSpPr>
          <p:nvPr>
            <p:ph type="title"/>
          </p:nvPr>
        </p:nvSpPr>
        <p:spPr/>
        <p:txBody>
          <a:bodyPr>
            <a:normAutofit fontScale="90000"/>
          </a:bodyPr>
          <a:lstStyle/>
          <a:p>
            <a:r>
              <a:rPr lang="it-IT" dirty="0"/>
              <a:t>Creazione, rinomina e cancellazione cartelle</a:t>
            </a:r>
          </a:p>
        </p:txBody>
      </p:sp>
      <p:pic>
        <p:nvPicPr>
          <p:cNvPr id="3" name="Immagine 2">
            <a:extLst>
              <a:ext uri="{FF2B5EF4-FFF2-40B4-BE49-F238E27FC236}">
                <a16:creationId xmlns:a16="http://schemas.microsoft.com/office/drawing/2014/main" id="{DC66E317-95FA-447E-8323-8B28F4C6315E}"/>
              </a:ext>
            </a:extLst>
          </p:cNvPr>
          <p:cNvPicPr>
            <a:picLocks noChangeAspect="1"/>
          </p:cNvPicPr>
          <p:nvPr/>
        </p:nvPicPr>
        <p:blipFill>
          <a:blip r:embed="rId2"/>
          <a:stretch>
            <a:fillRect/>
          </a:stretch>
        </p:blipFill>
        <p:spPr>
          <a:xfrm>
            <a:off x="1133089" y="2265891"/>
            <a:ext cx="3303444" cy="2725559"/>
          </a:xfrm>
          <a:prstGeom prst="rect">
            <a:avLst/>
          </a:prstGeom>
        </p:spPr>
      </p:pic>
      <p:pic>
        <p:nvPicPr>
          <p:cNvPr id="4" name="Immagine 3">
            <a:extLst>
              <a:ext uri="{FF2B5EF4-FFF2-40B4-BE49-F238E27FC236}">
                <a16:creationId xmlns:a16="http://schemas.microsoft.com/office/drawing/2014/main" id="{04C2F52F-A45F-4BF5-89C3-31A75EFA4C07}"/>
              </a:ext>
            </a:extLst>
          </p:cNvPr>
          <p:cNvPicPr>
            <a:picLocks noChangeAspect="1"/>
          </p:cNvPicPr>
          <p:nvPr/>
        </p:nvPicPr>
        <p:blipFill>
          <a:blip r:embed="rId3"/>
          <a:stretch>
            <a:fillRect/>
          </a:stretch>
        </p:blipFill>
        <p:spPr>
          <a:xfrm>
            <a:off x="5360565" y="2847445"/>
            <a:ext cx="3631034" cy="2740859"/>
          </a:xfrm>
          <a:prstGeom prst="rect">
            <a:avLst/>
          </a:prstGeom>
        </p:spPr>
      </p:pic>
    </p:spTree>
    <p:extLst>
      <p:ext uri="{BB962C8B-B14F-4D97-AF65-F5344CB8AC3E}">
        <p14:creationId xmlns:p14="http://schemas.microsoft.com/office/powerpoint/2010/main" val="240385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A053525-FEF7-4986-B621-2B627059146E}"/>
              </a:ext>
            </a:extLst>
          </p:cNvPr>
          <p:cNvSpPr/>
          <p:nvPr/>
        </p:nvSpPr>
        <p:spPr>
          <a:xfrm>
            <a:off x="939566" y="830510"/>
            <a:ext cx="8447715" cy="4524315"/>
          </a:xfrm>
          <a:prstGeom prst="rect">
            <a:avLst/>
          </a:prstGeom>
        </p:spPr>
        <p:txBody>
          <a:bodyPr wrap="square">
            <a:spAutoFit/>
          </a:bodyPr>
          <a:lstStyle/>
          <a:p>
            <a:r>
              <a:rPr lang="it-IT" dirty="0">
                <a:solidFill>
                  <a:srgbClr val="222222"/>
                </a:solidFill>
                <a:latin typeface="arial" panose="020B0604020202020204" pitchFamily="34" charset="0"/>
              </a:rPr>
              <a:t> </a:t>
            </a:r>
            <a:r>
              <a:rPr lang="it-IT" dirty="0">
                <a:solidFill>
                  <a:schemeClr val="accent1">
                    <a:lumMod val="60000"/>
                    <a:lumOff val="40000"/>
                  </a:schemeClr>
                </a:solidFill>
                <a:latin typeface="arial" panose="020B0604020202020204" pitchFamily="34" charset="0"/>
              </a:rPr>
              <a:t>Cos’è un computer</a:t>
            </a:r>
            <a:r>
              <a:rPr lang="it-IT" dirty="0">
                <a:solidFill>
                  <a:srgbClr val="222222"/>
                </a:solidFill>
                <a:latin typeface="arial" panose="020B0604020202020204" pitchFamily="34" charset="0"/>
              </a:rPr>
              <a:t>.</a:t>
            </a:r>
          </a:p>
          <a:p>
            <a:r>
              <a:rPr lang="it-IT" dirty="0">
                <a:solidFill>
                  <a:srgbClr val="222222"/>
                </a:solidFill>
                <a:latin typeface="arial" panose="020B0604020202020204" pitchFamily="34" charset="0"/>
              </a:rPr>
              <a:t>Apparecchio elettronico in grado di svolgere operazioni matematiche e logiche e di memorizzare informazioni a una velocità e in una quantità superiori a quelle di cui è comunemente capace il cervello umano; nelle sue componenti materiali ( </a:t>
            </a:r>
            <a:r>
              <a:rPr lang="it-IT" i="1" dirty="0">
                <a:solidFill>
                  <a:srgbClr val="222222"/>
                </a:solidFill>
                <a:latin typeface="arial" panose="020B0604020202020204" pitchFamily="34" charset="0"/>
              </a:rPr>
              <a:t>hardware</a:t>
            </a:r>
            <a:r>
              <a:rPr lang="it-IT" dirty="0">
                <a:solidFill>
                  <a:srgbClr val="222222"/>
                </a:solidFill>
                <a:latin typeface="arial" panose="020B0604020202020204" pitchFamily="34" charset="0"/>
              </a:rPr>
              <a:t> ) è costituito da meccanismi di entrata ( </a:t>
            </a:r>
            <a:r>
              <a:rPr lang="it-IT" i="1" dirty="0">
                <a:solidFill>
                  <a:srgbClr val="222222"/>
                </a:solidFill>
                <a:latin typeface="arial" panose="020B0604020202020204" pitchFamily="34" charset="0"/>
              </a:rPr>
              <a:t>input</a:t>
            </a:r>
            <a:r>
              <a:rPr lang="it-IT" dirty="0">
                <a:solidFill>
                  <a:srgbClr val="222222"/>
                </a:solidFill>
                <a:latin typeface="arial" panose="020B0604020202020204" pitchFamily="34" charset="0"/>
              </a:rPr>
              <a:t> ) e di uscita ( </a:t>
            </a:r>
            <a:r>
              <a:rPr lang="it-IT" i="1" dirty="0">
                <a:solidFill>
                  <a:srgbClr val="222222"/>
                </a:solidFill>
                <a:latin typeface="arial" panose="020B0604020202020204" pitchFamily="34" charset="0"/>
              </a:rPr>
              <a:t>output</a:t>
            </a:r>
            <a:r>
              <a:rPr lang="it-IT" dirty="0">
                <a:solidFill>
                  <a:srgbClr val="222222"/>
                </a:solidFill>
                <a:latin typeface="arial" panose="020B0604020202020204" pitchFamily="34" charset="0"/>
              </a:rPr>
              <a:t> ) delle informazioni e da un insieme di circuiti e di dispositivi sui quali si svolgono le funzioni di memoria, di elaborazione e di controllo, che avvengono grazie a programmi contenenti istruzioni ( </a:t>
            </a:r>
            <a:r>
              <a:rPr lang="it-IT" i="1" dirty="0">
                <a:solidFill>
                  <a:srgbClr val="222222"/>
                </a:solidFill>
                <a:latin typeface="arial" panose="020B0604020202020204" pitchFamily="34" charset="0"/>
              </a:rPr>
              <a:t>software</a:t>
            </a:r>
            <a:r>
              <a:rPr lang="it-IT" dirty="0">
                <a:solidFill>
                  <a:srgbClr val="222222"/>
                </a:solidFill>
                <a:latin typeface="arial" panose="020B0604020202020204" pitchFamily="34" charset="0"/>
              </a:rPr>
              <a:t> ); tali programmi sono basati su un sistema di computazione binario e sono scritti in vari linguaggi di programmazione; oltre ai linguaggi macchina sono stati elaborati anche linguaggi simbolici meno complessi (per es. il Fortran), in parte numerici e in parte alfabetici, che riducono le difficoltà di trasmettere istruzioni alla macchina.</a:t>
            </a:r>
          </a:p>
          <a:p>
            <a:pPr>
              <a:buFont typeface="Arial" panose="020B0604020202020204" pitchFamily="34" charset="0"/>
              <a:buChar char="•"/>
            </a:pPr>
            <a:r>
              <a:rPr lang="it-IT" i="1" dirty="0">
                <a:solidFill>
                  <a:srgbClr val="222222"/>
                </a:solidFill>
                <a:latin typeface="arial" panose="020B0604020202020204" pitchFamily="34" charset="0"/>
              </a:rPr>
              <a:t>Computer portatile</a:t>
            </a:r>
            <a:r>
              <a:rPr lang="it-IT" dirty="0">
                <a:solidFill>
                  <a:srgbClr val="222222"/>
                </a:solidFill>
                <a:latin typeface="arial" panose="020B0604020202020204" pitchFamily="34" charset="0"/>
              </a:rPr>
              <a:t>, elaboratore in cui lo hardware è contenuto in un unico blocco a forma di valigetta facilmente trasportabile ( </a:t>
            </a:r>
            <a:r>
              <a:rPr lang="it-IT" i="1" dirty="0">
                <a:solidFill>
                  <a:srgbClr val="222222"/>
                </a:solidFill>
                <a:latin typeface="arial" panose="020B0604020202020204" pitchFamily="34" charset="0"/>
              </a:rPr>
              <a:t>laptop c.</a:t>
            </a:r>
            <a:r>
              <a:rPr lang="it-IT" dirty="0">
                <a:solidFill>
                  <a:srgbClr val="222222"/>
                </a:solidFill>
                <a:latin typeface="arial" panose="020B0604020202020204" pitchFamily="34" charset="0"/>
              </a:rPr>
              <a:t> ) o di astuccio che può essere tenuto nel palmo della mano ( </a:t>
            </a:r>
            <a:r>
              <a:rPr lang="it-IT" i="1" dirty="0">
                <a:solidFill>
                  <a:srgbClr val="222222"/>
                </a:solidFill>
                <a:latin typeface="arial" panose="020B0604020202020204" pitchFamily="34" charset="0"/>
              </a:rPr>
              <a:t>palmtop c.</a:t>
            </a:r>
            <a:r>
              <a:rPr lang="it-IT" dirty="0">
                <a:solidFill>
                  <a:srgbClr val="222222"/>
                </a:solidFill>
                <a:latin typeface="arial" panose="020B0604020202020204" pitchFamily="34" charset="0"/>
              </a:rPr>
              <a:t> ), oppure può avere le dimensioni di un'agenda ( </a:t>
            </a:r>
            <a:r>
              <a:rPr lang="it-IT" i="1" dirty="0">
                <a:solidFill>
                  <a:srgbClr val="222222"/>
                </a:solidFill>
                <a:latin typeface="arial" panose="020B0604020202020204" pitchFamily="34" charset="0"/>
              </a:rPr>
              <a:t>notebook c.</a:t>
            </a:r>
            <a:r>
              <a:rPr lang="it-IT" dirty="0">
                <a:solidFill>
                  <a:srgbClr val="222222"/>
                </a:solidFill>
                <a:latin typeface="arial" panose="020B0604020202020204" pitchFamily="34" charset="0"/>
              </a:rPr>
              <a:t> ).</a:t>
            </a:r>
          </a:p>
        </p:txBody>
      </p:sp>
    </p:spTree>
    <p:extLst>
      <p:ext uri="{BB962C8B-B14F-4D97-AF65-F5344CB8AC3E}">
        <p14:creationId xmlns:p14="http://schemas.microsoft.com/office/powerpoint/2010/main" val="3217266091"/>
      </p:ext>
    </p:extLst>
  </p:cSld>
  <p:clrMapOvr>
    <a:masterClrMapping/>
  </p:clrMapOvr>
  <mc:AlternateContent xmlns:mc="http://schemas.openxmlformats.org/markup-compatibility/2006" xmlns:p14="http://schemas.microsoft.com/office/powerpoint/2010/main">
    <mc:Choice Requires="p14">
      <p:transition spd="slow" p14:dur="4000">
        <p:cut/>
      </p:transition>
    </mc:Choice>
    <mc:Fallback xmlns="">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E7F57A-4584-4288-9769-6F839CCE6D4C}"/>
              </a:ext>
            </a:extLst>
          </p:cNvPr>
          <p:cNvSpPr>
            <a:spLocks noGrp="1"/>
          </p:cNvSpPr>
          <p:nvPr>
            <p:ph type="title"/>
          </p:nvPr>
        </p:nvSpPr>
        <p:spPr>
          <a:xfrm>
            <a:off x="1140903" y="285226"/>
            <a:ext cx="9984297" cy="2659310"/>
          </a:xfrm>
        </p:spPr>
        <p:txBody>
          <a:bodyPr>
            <a:normAutofit/>
          </a:bodyPr>
          <a:lstStyle/>
          <a:p>
            <a:r>
              <a:rPr lang="it-IT" dirty="0"/>
              <a:t>Copiare, spostare e tagliare file, copia di file tra le varie unità, cancellazione di file</a:t>
            </a:r>
          </a:p>
        </p:txBody>
      </p:sp>
      <p:pic>
        <p:nvPicPr>
          <p:cNvPr id="3" name="Immagine 2">
            <a:extLst>
              <a:ext uri="{FF2B5EF4-FFF2-40B4-BE49-F238E27FC236}">
                <a16:creationId xmlns:a16="http://schemas.microsoft.com/office/drawing/2014/main" id="{669F80EB-5116-4EB5-AC01-98A36611294C}"/>
              </a:ext>
            </a:extLst>
          </p:cNvPr>
          <p:cNvPicPr>
            <a:picLocks noChangeAspect="1"/>
          </p:cNvPicPr>
          <p:nvPr/>
        </p:nvPicPr>
        <p:blipFill>
          <a:blip r:embed="rId2"/>
          <a:stretch>
            <a:fillRect/>
          </a:stretch>
        </p:blipFill>
        <p:spPr>
          <a:xfrm>
            <a:off x="4244829" y="3028426"/>
            <a:ext cx="2738770" cy="2395953"/>
          </a:xfrm>
          <a:prstGeom prst="rect">
            <a:avLst/>
          </a:prstGeom>
        </p:spPr>
      </p:pic>
    </p:spTree>
    <p:extLst>
      <p:ext uri="{BB962C8B-B14F-4D97-AF65-F5344CB8AC3E}">
        <p14:creationId xmlns:p14="http://schemas.microsoft.com/office/powerpoint/2010/main" val="1193034299"/>
      </p:ext>
    </p:extLst>
  </p:cSld>
  <p:clrMapOvr>
    <a:masterClrMapping/>
  </p:clrMapOvr>
  <mc:AlternateContent xmlns:mc="http://schemas.openxmlformats.org/markup-compatibility/2006" xmlns:p14="http://schemas.microsoft.com/office/powerpoint/2010/main">
    <mc:Choice Requires="p14">
      <p:transition spd="slow" p14:dur="4000">
        <p:comb/>
      </p:transition>
    </mc:Choice>
    <mc:Fallback xmlns="">
      <p:transition spd="slow">
        <p:comb/>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718EE61-DD12-4A9B-BE81-4C610D828DD8}"/>
              </a:ext>
            </a:extLst>
          </p:cNvPr>
          <p:cNvSpPr txBox="1"/>
          <p:nvPr/>
        </p:nvSpPr>
        <p:spPr>
          <a:xfrm>
            <a:off x="814388" y="785813"/>
            <a:ext cx="10501312" cy="2554545"/>
          </a:xfrm>
          <a:prstGeom prst="rect">
            <a:avLst/>
          </a:prstGeom>
          <a:noFill/>
        </p:spPr>
        <p:txBody>
          <a:bodyPr wrap="square" rtlCol="0">
            <a:spAutoFit/>
          </a:bodyPr>
          <a:lstStyle/>
          <a:p>
            <a:r>
              <a:rPr lang="it-IT" sz="4800" dirty="0"/>
              <a:t>Terza fase:</a:t>
            </a:r>
          </a:p>
          <a:p>
            <a:endParaRPr lang="it-IT" sz="4800" dirty="0"/>
          </a:p>
          <a:p>
            <a:r>
              <a:rPr lang="it-IT" dirty="0"/>
              <a:t> </a:t>
            </a:r>
            <a:r>
              <a:rPr lang="it-IT" sz="3200" dirty="0"/>
              <a:t>Introduzione all’uso di internet e della posta elettronica.</a:t>
            </a:r>
          </a:p>
        </p:txBody>
      </p:sp>
    </p:spTree>
    <p:extLst>
      <p:ext uri="{BB962C8B-B14F-4D97-AF65-F5344CB8AC3E}">
        <p14:creationId xmlns:p14="http://schemas.microsoft.com/office/powerpoint/2010/main" val="1932619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741E9E8-0AA6-425A-ABBA-AC1F0320FD61}"/>
              </a:ext>
            </a:extLst>
          </p:cNvPr>
          <p:cNvSpPr/>
          <p:nvPr/>
        </p:nvSpPr>
        <p:spPr>
          <a:xfrm>
            <a:off x="624840" y="548640"/>
            <a:ext cx="11155680" cy="5173019"/>
          </a:xfrm>
          <a:prstGeom prst="rect">
            <a:avLst/>
          </a:prstGeom>
        </p:spPr>
        <p:txBody>
          <a:bodyPr wrap="square">
            <a:spAutoFit/>
          </a:bodyPr>
          <a:lstStyle/>
          <a:p>
            <a:pPr algn="just">
              <a:lnSpc>
                <a:spcPct val="115000"/>
              </a:lnSpc>
              <a:spcAft>
                <a:spcPts val="1000"/>
              </a:spcAft>
            </a:pPr>
            <a:r>
              <a:rPr lang="it-IT" dirty="0">
                <a:latin typeface="Times New Roman" panose="02020603050405020304" pitchFamily="18" charset="0"/>
                <a:ea typeface="Corbel" panose="020B0503020204020204" pitchFamily="34" charset="0"/>
                <a:cs typeface="Times New Roman" panose="02020603050405020304" pitchFamily="18" charset="0"/>
              </a:rPr>
              <a:t>Questa parte della lezione riguarda l’uso di internet per la ricerca di qualsiasi tipo di informazione e l’uso della posta elettronica per gestire la corrispondenza elettronica.</a:t>
            </a:r>
            <a:endParaRPr lang="it-IT" dirty="0">
              <a:latin typeface="Corbel" panose="020B0503020204020204" pitchFamily="34" charset="0"/>
              <a:ea typeface="Corbel" panose="020B0503020204020204" pitchFamily="34" charset="0"/>
              <a:cs typeface="Times New Roman" panose="02020603050405020304" pitchFamily="18" charset="0"/>
            </a:endParaRPr>
          </a:p>
          <a:p>
            <a:pPr algn="just">
              <a:lnSpc>
                <a:spcPct val="115000"/>
              </a:lnSpc>
              <a:spcAft>
                <a:spcPts val="1000"/>
              </a:spcAft>
            </a:pPr>
            <a:r>
              <a:rPr lang="it-IT" dirty="0">
                <a:latin typeface="Times New Roman" panose="02020603050405020304" pitchFamily="18" charset="0"/>
                <a:ea typeface="Corbel" panose="020B0503020204020204" pitchFamily="34" charset="0"/>
                <a:cs typeface="Times New Roman" panose="02020603050405020304" pitchFamily="18" charset="0"/>
              </a:rPr>
              <a:t>Aprire e chiudere un programma di navigazione (browser). Capire come è strutturato un indirizzo web e visualizzare una pagina web. Cambiare la pagina iniziale di navigazione e accedere ad un indirizzo web.</a:t>
            </a:r>
            <a:endParaRPr lang="it-IT" dirty="0">
              <a:latin typeface="Corbel" panose="020B0503020204020204" pitchFamily="34" charset="0"/>
              <a:ea typeface="Corbel" panose="020B0503020204020204" pitchFamily="34" charset="0"/>
              <a:cs typeface="Times New Roman" panose="02020603050405020304" pitchFamily="18" charset="0"/>
            </a:endParaRPr>
          </a:p>
          <a:p>
            <a:pPr algn="just">
              <a:lnSpc>
                <a:spcPct val="115000"/>
              </a:lnSpc>
              <a:spcAft>
                <a:spcPts val="1000"/>
              </a:spcAft>
            </a:pPr>
            <a:r>
              <a:rPr lang="it-IT" dirty="0">
                <a:latin typeface="Times New Roman" panose="02020603050405020304" pitchFamily="18" charset="0"/>
                <a:ea typeface="Corbel" panose="020B0503020204020204" pitchFamily="34" charset="0"/>
                <a:cs typeface="Times New Roman" panose="02020603050405020304" pitchFamily="18" charset="0"/>
              </a:rPr>
              <a:t>Aprire un link ipertestuale o un file grafico, navigare fino ad un sito specificato e raccogliere i dati ricerca nel web: usare un motore di ricerca, definire i risultati della ricerca, fare una ricerca mediante una parola chiave usando i comuni operatori logici. Vedere l’anteprima di stampa e stampare una pagina web usando le opzioni di base e presentare il risultato di una ricerca in forma stampata.</a:t>
            </a:r>
            <a:endParaRPr lang="it-IT" dirty="0">
              <a:latin typeface="Corbel" panose="020B0503020204020204" pitchFamily="34" charset="0"/>
              <a:ea typeface="Corbel" panose="020B0503020204020204" pitchFamily="34" charset="0"/>
              <a:cs typeface="Times New Roman" panose="02020603050405020304" pitchFamily="18" charset="0"/>
            </a:endParaRPr>
          </a:p>
          <a:p>
            <a:pPr algn="just">
              <a:lnSpc>
                <a:spcPct val="115000"/>
              </a:lnSpc>
              <a:spcAft>
                <a:spcPts val="1000"/>
              </a:spcAft>
            </a:pPr>
            <a:r>
              <a:rPr lang="it-IT" dirty="0">
                <a:latin typeface="Times New Roman" panose="02020603050405020304" pitchFamily="18" charset="0"/>
                <a:ea typeface="Corbel" panose="020B0503020204020204" pitchFamily="34" charset="0"/>
                <a:cs typeface="Times New Roman" panose="02020603050405020304" pitchFamily="18" charset="0"/>
              </a:rPr>
              <a:t>Allegare un file al messaggio. Rispondere a un messaggio con la funzione “Rispondi al mittente”, rispondere inserendo il messaggio originale, spedire il messaggio. Usare l’indirizzario (rubrica), aggiungere e cancellare un indirizzo all’elenco, aggiornare un indirizzario con la posta in arrivo. </a:t>
            </a:r>
            <a:endParaRPr lang="it-IT" dirty="0">
              <a:latin typeface="Corbel" panose="020B0503020204020204" pitchFamily="34" charset="0"/>
              <a:ea typeface="Corbel" panose="020B0503020204020204" pitchFamily="34" charset="0"/>
              <a:cs typeface="Times New Roman" panose="02020603050405020304" pitchFamily="18" charset="0"/>
            </a:endParaRPr>
          </a:p>
          <a:p>
            <a:pPr algn="just">
              <a:lnSpc>
                <a:spcPct val="115000"/>
              </a:lnSpc>
              <a:spcAft>
                <a:spcPts val="1000"/>
              </a:spcAft>
            </a:pPr>
            <a:r>
              <a:rPr lang="it-IT" dirty="0">
                <a:latin typeface="Times New Roman" panose="02020603050405020304" pitchFamily="18" charset="0"/>
                <a:ea typeface="Corbel" panose="020B0503020204020204" pitchFamily="34" charset="0"/>
                <a:cs typeface="Times New Roman" panose="02020603050405020304" pitchFamily="18" charset="0"/>
              </a:rPr>
              <a:t>Inviare messaggi a più indirizzi e rispondere a un messaggio usando una lista di distribuzione.</a:t>
            </a:r>
            <a:endParaRPr lang="it-IT" dirty="0">
              <a:latin typeface="Corbel" panose="020B0503020204020204" pitchFamily="34" charset="0"/>
              <a:ea typeface="Corbel" panose="020B0503020204020204" pitchFamily="34" charset="0"/>
              <a:cs typeface="Times New Roman" panose="02020603050405020304" pitchFamily="18" charset="0"/>
            </a:endParaRPr>
          </a:p>
          <a:p>
            <a:pPr algn="just">
              <a:lnSpc>
                <a:spcPct val="115000"/>
              </a:lnSpc>
              <a:spcAft>
                <a:spcPts val="1000"/>
              </a:spcAft>
            </a:pPr>
            <a:r>
              <a:rPr lang="it-IT" dirty="0">
                <a:latin typeface="Times New Roman" panose="02020603050405020304" pitchFamily="18" charset="0"/>
                <a:ea typeface="Corbel" panose="020B0503020204020204" pitchFamily="34" charset="0"/>
                <a:cs typeface="Times New Roman" panose="02020603050405020304" pitchFamily="18" charset="0"/>
              </a:rPr>
              <a:t>Organizzare i messaggi: cercare e cancellare e spostare un messaggio, ordinare i messaggi per criteri (per nome, soggetto, data).</a:t>
            </a:r>
            <a:endParaRPr lang="it-IT" dirty="0">
              <a:latin typeface="Corbel" panose="020B0503020204020204" pitchFamily="34" charset="0"/>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451328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0BBC7FC-C777-4399-870D-DE09124B074F}"/>
              </a:ext>
            </a:extLst>
          </p:cNvPr>
          <p:cNvPicPr>
            <a:picLocks noChangeAspect="1"/>
          </p:cNvPicPr>
          <p:nvPr/>
        </p:nvPicPr>
        <p:blipFill>
          <a:blip r:embed="rId2"/>
          <a:stretch>
            <a:fillRect/>
          </a:stretch>
        </p:blipFill>
        <p:spPr>
          <a:xfrm>
            <a:off x="2945606" y="2040466"/>
            <a:ext cx="5884069" cy="2988734"/>
          </a:xfrm>
          <a:prstGeom prst="rect">
            <a:avLst/>
          </a:prstGeom>
        </p:spPr>
      </p:pic>
      <p:sp>
        <p:nvSpPr>
          <p:cNvPr id="3" name="CasellaDiTesto 2">
            <a:extLst>
              <a:ext uri="{FF2B5EF4-FFF2-40B4-BE49-F238E27FC236}">
                <a16:creationId xmlns:a16="http://schemas.microsoft.com/office/drawing/2014/main" id="{B138B340-04B8-4F01-8263-076E35855C3E}"/>
              </a:ext>
            </a:extLst>
          </p:cNvPr>
          <p:cNvSpPr txBox="1"/>
          <p:nvPr/>
        </p:nvSpPr>
        <p:spPr>
          <a:xfrm>
            <a:off x="2471738" y="942975"/>
            <a:ext cx="6700837" cy="646331"/>
          </a:xfrm>
          <a:prstGeom prst="rect">
            <a:avLst/>
          </a:prstGeom>
          <a:noFill/>
        </p:spPr>
        <p:txBody>
          <a:bodyPr wrap="square" rtlCol="0">
            <a:spAutoFit/>
          </a:bodyPr>
          <a:lstStyle/>
          <a:p>
            <a:r>
              <a:rPr lang="it-IT" b="1" i="1"/>
              <a:t>Che cos’è Internet</a:t>
            </a:r>
            <a:r>
              <a:rPr lang="it-IT" b="1"/>
              <a:t>?</a:t>
            </a:r>
            <a:r>
              <a:rPr lang="it-IT"/>
              <a:t> </a:t>
            </a:r>
            <a:r>
              <a:rPr lang="it-IT" b="1" i="1"/>
              <a:t>Come funziona Internet</a:t>
            </a:r>
            <a:r>
              <a:rPr lang="it-IT" b="1"/>
              <a:t>?</a:t>
            </a:r>
            <a:r>
              <a:rPr lang="it-IT"/>
              <a:t> </a:t>
            </a:r>
            <a:r>
              <a:rPr lang="it-IT" b="1" i="1"/>
              <a:t>Come si usa Internet</a:t>
            </a:r>
            <a:r>
              <a:rPr lang="it-IT" b="1"/>
              <a:t>?</a:t>
            </a:r>
            <a:endParaRPr lang="it-IT" dirty="0"/>
          </a:p>
        </p:txBody>
      </p:sp>
    </p:spTree>
    <p:extLst>
      <p:ext uri="{BB962C8B-B14F-4D97-AF65-F5344CB8AC3E}">
        <p14:creationId xmlns:p14="http://schemas.microsoft.com/office/powerpoint/2010/main" val="4000805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D0B0963-758D-4EE3-B839-0B7F56ED674C}"/>
              </a:ext>
            </a:extLst>
          </p:cNvPr>
          <p:cNvSpPr/>
          <p:nvPr/>
        </p:nvSpPr>
        <p:spPr>
          <a:xfrm>
            <a:off x="3048000" y="1166843"/>
            <a:ext cx="6096000" cy="4524315"/>
          </a:xfrm>
          <a:prstGeom prst="rect">
            <a:avLst/>
          </a:prstGeom>
        </p:spPr>
        <p:txBody>
          <a:bodyPr>
            <a:spAutoFit/>
          </a:bodyPr>
          <a:lstStyle/>
          <a:p>
            <a:pPr algn="ctr" fontAlgn="base"/>
            <a:r>
              <a:rPr lang="it-IT" cap="all" dirty="0">
                <a:solidFill>
                  <a:srgbClr val="222222"/>
                </a:solidFill>
                <a:latin typeface="Georgia" panose="02040502050405020303" pitchFamily="18" charset="0"/>
              </a:rPr>
              <a:t>CHE COS’È UNA RETE?</a:t>
            </a:r>
          </a:p>
          <a:p>
            <a:pPr fontAlgn="base"/>
            <a:r>
              <a:rPr lang="it-IT" dirty="0">
                <a:solidFill>
                  <a:srgbClr val="444444"/>
                </a:solidFill>
                <a:latin typeface="Georgia" panose="02040502050405020303" pitchFamily="18" charset="0"/>
              </a:rPr>
              <a:t>Prima di rispondere a domande del tipo </a:t>
            </a:r>
            <a:r>
              <a:rPr lang="it-IT" b="1" i="1" dirty="0">
                <a:solidFill>
                  <a:srgbClr val="444444"/>
                </a:solidFill>
                <a:latin typeface="inherit"/>
              </a:rPr>
              <a:t>che cos’è Internet</a:t>
            </a:r>
            <a:r>
              <a:rPr lang="it-IT" dirty="0">
                <a:solidFill>
                  <a:srgbClr val="444444"/>
                </a:solidFill>
                <a:latin typeface="Georgia" panose="02040502050405020303" pitchFamily="18" charset="0"/>
              </a:rPr>
              <a:t>, </a:t>
            </a:r>
            <a:r>
              <a:rPr lang="it-IT" b="1" i="1" dirty="0">
                <a:solidFill>
                  <a:srgbClr val="444444"/>
                </a:solidFill>
                <a:latin typeface="inherit"/>
              </a:rPr>
              <a:t>come funziona Internet</a:t>
            </a:r>
            <a:r>
              <a:rPr lang="it-IT" dirty="0">
                <a:solidFill>
                  <a:srgbClr val="444444"/>
                </a:solidFill>
                <a:latin typeface="Georgia" panose="02040502050405020303" pitchFamily="18" charset="0"/>
              </a:rPr>
              <a:t> o </a:t>
            </a:r>
            <a:r>
              <a:rPr lang="it-IT" b="1" i="1" dirty="0">
                <a:solidFill>
                  <a:srgbClr val="444444"/>
                </a:solidFill>
                <a:latin typeface="inherit"/>
              </a:rPr>
              <a:t>come si usa Internet</a:t>
            </a:r>
            <a:r>
              <a:rPr lang="it-IT" dirty="0">
                <a:solidFill>
                  <a:srgbClr val="444444"/>
                </a:solidFill>
                <a:latin typeface="Georgia" panose="02040502050405020303" pitchFamily="18" charset="0"/>
              </a:rPr>
              <a:t> bisogna innanzitutto rispondere ad un’altra domanda ovvero </a:t>
            </a:r>
            <a:r>
              <a:rPr lang="it-IT" b="1" i="1" dirty="0">
                <a:solidFill>
                  <a:srgbClr val="444444"/>
                </a:solidFill>
                <a:latin typeface="inherit"/>
              </a:rPr>
              <a:t>che cos’è una rete</a:t>
            </a:r>
            <a:r>
              <a:rPr lang="it-IT" b="1" dirty="0">
                <a:solidFill>
                  <a:srgbClr val="444444"/>
                </a:solidFill>
                <a:latin typeface="inherit"/>
              </a:rPr>
              <a:t>?</a:t>
            </a:r>
            <a:r>
              <a:rPr lang="it-IT" dirty="0">
                <a:solidFill>
                  <a:srgbClr val="444444"/>
                </a:solidFill>
                <a:latin typeface="Georgia" panose="02040502050405020303" pitchFamily="18" charset="0"/>
              </a:rPr>
              <a:t> In generale con il termine </a:t>
            </a:r>
            <a:r>
              <a:rPr lang="it-IT" dirty="0">
                <a:solidFill>
                  <a:srgbClr val="0070C0"/>
                </a:solidFill>
                <a:latin typeface="Georgia" panose="02040502050405020303" pitchFamily="18" charset="0"/>
                <a:hlinkClick r:id="rId2">
                  <a:extLst>
                    <a:ext uri="{A12FA001-AC4F-418D-AE19-62706E023703}">
                      <ahyp:hlinkClr xmlns:ahyp="http://schemas.microsoft.com/office/drawing/2018/hyperlinkcolor" val="tx"/>
                    </a:ext>
                  </a:extLst>
                </a:hlinkClick>
              </a:rPr>
              <a:t>rete</a:t>
            </a:r>
            <a:r>
              <a:rPr lang="it-IT" dirty="0">
                <a:solidFill>
                  <a:srgbClr val="0070C0"/>
                </a:solidFill>
                <a:latin typeface="Georgia" panose="02040502050405020303" pitchFamily="18" charset="0"/>
              </a:rPr>
              <a:t> </a:t>
            </a:r>
            <a:r>
              <a:rPr lang="it-IT" dirty="0">
                <a:solidFill>
                  <a:srgbClr val="444444"/>
                </a:solidFill>
                <a:latin typeface="Georgia" panose="02040502050405020303" pitchFamily="18" charset="0"/>
              </a:rPr>
              <a:t>si intende una </a:t>
            </a:r>
            <a:r>
              <a:rPr lang="it-IT" dirty="0">
                <a:solidFill>
                  <a:srgbClr val="0070C0"/>
                </a:solidFill>
                <a:latin typeface="Georgia" panose="02040502050405020303" pitchFamily="18" charset="0"/>
                <a:hlinkClick r:id="rId3">
                  <a:extLst>
                    <a:ext uri="{A12FA001-AC4F-418D-AE19-62706E023703}">
                      <ahyp:hlinkClr xmlns:ahyp="http://schemas.microsoft.com/office/drawing/2018/hyperlinkcolor" val="tx"/>
                    </a:ext>
                  </a:extLst>
                </a:hlinkClick>
              </a:rPr>
              <a:t>serie</a:t>
            </a:r>
            <a:r>
              <a:rPr lang="it-IT" dirty="0">
                <a:solidFill>
                  <a:srgbClr val="0070C0"/>
                </a:solidFill>
                <a:latin typeface="Georgia" panose="02040502050405020303" pitchFamily="18" charset="0"/>
              </a:rPr>
              <a:t> </a:t>
            </a:r>
            <a:r>
              <a:rPr lang="it-IT" dirty="0">
                <a:solidFill>
                  <a:srgbClr val="444444"/>
                </a:solidFill>
                <a:latin typeface="Georgia" panose="02040502050405020303" pitchFamily="18" charset="0"/>
              </a:rPr>
              <a:t>di componenti, sistemi o entità interconnessi tra loro in qualche opportuno modo. Nel mondo dell’informatica, queste componenti sono solitamente </a:t>
            </a:r>
            <a:r>
              <a:rPr lang="it-IT" i="1" dirty="0">
                <a:solidFill>
                  <a:srgbClr val="444444"/>
                </a:solidFill>
                <a:latin typeface="inherit"/>
              </a:rPr>
              <a:t>computer</a:t>
            </a:r>
            <a:r>
              <a:rPr lang="it-IT" dirty="0">
                <a:solidFill>
                  <a:srgbClr val="444444"/>
                </a:solidFill>
                <a:latin typeface="Georgia" panose="02040502050405020303" pitchFamily="18" charset="0"/>
              </a:rPr>
              <a:t>, </a:t>
            </a:r>
            <a:r>
              <a:rPr lang="it-IT" i="1" dirty="0">
                <a:solidFill>
                  <a:srgbClr val="0070C0"/>
                </a:solidFill>
                <a:latin typeface="inherit"/>
                <a:hlinkClick r:id="rId4">
                  <a:extLst>
                    <a:ext uri="{A12FA001-AC4F-418D-AE19-62706E023703}">
                      <ahyp:hlinkClr xmlns:ahyp="http://schemas.microsoft.com/office/drawing/2018/hyperlinkcolor" val="tx"/>
                    </a:ext>
                  </a:extLst>
                </a:hlinkClick>
              </a:rPr>
              <a:t>modem router</a:t>
            </a:r>
            <a:r>
              <a:rPr lang="it-IT" dirty="0">
                <a:solidFill>
                  <a:srgbClr val="0070C0"/>
                </a:solidFill>
                <a:latin typeface="Georgia" panose="02040502050405020303" pitchFamily="18" charset="0"/>
              </a:rPr>
              <a:t> </a:t>
            </a:r>
            <a:r>
              <a:rPr lang="it-IT" dirty="0">
                <a:solidFill>
                  <a:srgbClr val="444444"/>
                </a:solidFill>
                <a:latin typeface="Georgia" panose="02040502050405020303" pitchFamily="18" charset="0"/>
              </a:rPr>
              <a:t>e/o semplici</a:t>
            </a:r>
            <a:r>
              <a:rPr lang="it-IT" dirty="0">
                <a:solidFill>
                  <a:srgbClr val="0070C0"/>
                </a:solidFill>
                <a:latin typeface="Georgia" panose="02040502050405020303" pitchFamily="18" charset="0"/>
              </a:rPr>
              <a:t> </a:t>
            </a:r>
            <a:r>
              <a:rPr lang="it-IT" i="1" dirty="0">
                <a:solidFill>
                  <a:srgbClr val="0070C0"/>
                </a:solidFill>
                <a:latin typeface="inherit"/>
                <a:hlinkClick r:id="rId5">
                  <a:extLst>
                    <a:ext uri="{A12FA001-AC4F-418D-AE19-62706E023703}">
                      <ahyp:hlinkClr xmlns:ahyp="http://schemas.microsoft.com/office/drawing/2018/hyperlinkcolor" val="tx"/>
                    </a:ext>
                  </a:extLst>
                </a:hlinkClick>
              </a:rPr>
              <a:t>stampanti</a:t>
            </a:r>
            <a:r>
              <a:rPr lang="it-IT" dirty="0">
                <a:solidFill>
                  <a:srgbClr val="0070C0"/>
                </a:solidFill>
                <a:latin typeface="Georgia" panose="02040502050405020303" pitchFamily="18" charset="0"/>
              </a:rPr>
              <a:t> </a:t>
            </a:r>
            <a:r>
              <a:rPr lang="it-IT" dirty="0">
                <a:solidFill>
                  <a:srgbClr val="444444"/>
                </a:solidFill>
                <a:latin typeface="Georgia" panose="02040502050405020303" pitchFamily="18" charset="0"/>
              </a:rPr>
              <a:t>di rete, collegati in qualche tipica maniera tra di loro con l’intento di poter fargli scambiare a vicenda informazioni o, piuttosto, condividere determinate risorse.</a:t>
            </a:r>
            <a:br>
              <a:rPr lang="it-IT" dirty="0">
                <a:solidFill>
                  <a:srgbClr val="444444"/>
                </a:solidFill>
                <a:latin typeface="Georgia" panose="02040502050405020303" pitchFamily="18" charset="0"/>
              </a:rPr>
            </a:br>
            <a:r>
              <a:rPr lang="it-IT" dirty="0">
                <a:solidFill>
                  <a:srgbClr val="444444"/>
                </a:solidFill>
                <a:latin typeface="Georgia" panose="02040502050405020303" pitchFamily="18" charset="0"/>
              </a:rPr>
              <a:t>In informatica esistono comunque diverse </a:t>
            </a:r>
            <a:r>
              <a:rPr lang="it-IT" dirty="0">
                <a:solidFill>
                  <a:srgbClr val="0070C0"/>
                </a:solidFill>
                <a:latin typeface="Georgia" panose="02040502050405020303" pitchFamily="18" charset="0"/>
                <a:hlinkClick r:id="rId6">
                  <a:extLst>
                    <a:ext uri="{A12FA001-AC4F-418D-AE19-62706E023703}">
                      <ahyp:hlinkClr xmlns:ahyp="http://schemas.microsoft.com/office/drawing/2018/hyperlinkcolor" val="tx"/>
                    </a:ext>
                  </a:extLst>
                </a:hlinkClick>
              </a:rPr>
              <a:t>tipologie di rete</a:t>
            </a:r>
            <a:r>
              <a:rPr lang="it-IT" dirty="0">
                <a:solidFill>
                  <a:srgbClr val="444444"/>
                </a:solidFill>
                <a:latin typeface="Georgia" panose="02040502050405020303" pitchFamily="18" charset="0"/>
              </a:rPr>
              <a:t> ma quelle più importanti sono sostanzialmente due, ovvero:</a:t>
            </a:r>
            <a:endParaRPr lang="it-IT" b="0" i="0" dirty="0">
              <a:solidFill>
                <a:srgbClr val="444444"/>
              </a:solidFill>
              <a:effectLst/>
              <a:latin typeface="Georgia" panose="02040502050405020303" pitchFamily="18" charset="0"/>
            </a:endParaRPr>
          </a:p>
        </p:txBody>
      </p:sp>
    </p:spTree>
    <p:extLst>
      <p:ext uri="{BB962C8B-B14F-4D97-AF65-F5344CB8AC3E}">
        <p14:creationId xmlns:p14="http://schemas.microsoft.com/office/powerpoint/2010/main" val="148536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D019C27-26A0-4D17-A5D5-2DCE05DED1E2}"/>
              </a:ext>
            </a:extLst>
          </p:cNvPr>
          <p:cNvSpPr/>
          <p:nvPr/>
        </p:nvSpPr>
        <p:spPr>
          <a:xfrm>
            <a:off x="1097280" y="716280"/>
            <a:ext cx="9601200" cy="4524315"/>
          </a:xfrm>
          <a:prstGeom prst="rect">
            <a:avLst/>
          </a:prstGeom>
        </p:spPr>
        <p:txBody>
          <a:bodyPr wrap="square">
            <a:spAutoFit/>
          </a:bodyPr>
          <a:lstStyle/>
          <a:p>
            <a:pPr fontAlgn="base"/>
            <a:r>
              <a:rPr lang="it-IT" dirty="0">
                <a:solidFill>
                  <a:srgbClr val="444444"/>
                </a:solidFill>
                <a:latin typeface="Georgia" panose="02040502050405020303" pitchFamily="18" charset="0"/>
              </a:rPr>
              <a:t>1. le </a:t>
            </a:r>
            <a:r>
              <a:rPr lang="it-IT" i="1" dirty="0">
                <a:solidFill>
                  <a:srgbClr val="0070C0"/>
                </a:solidFill>
                <a:latin typeface="inherit"/>
                <a:hlinkClick r:id="rId2">
                  <a:extLst>
                    <a:ext uri="{A12FA001-AC4F-418D-AE19-62706E023703}">
                      <ahyp:hlinkClr xmlns:ahyp="http://schemas.microsoft.com/office/drawing/2018/hyperlinkcolor" val="tx"/>
                    </a:ext>
                  </a:extLst>
                </a:hlinkClick>
              </a:rPr>
              <a:t>LAN</a:t>
            </a:r>
            <a:r>
              <a:rPr lang="it-IT" dirty="0">
                <a:solidFill>
                  <a:srgbClr val="444444"/>
                </a:solidFill>
                <a:latin typeface="Georgia" panose="02040502050405020303" pitchFamily="18" charset="0"/>
              </a:rPr>
              <a:t>, dall’acronimo inglese di </a:t>
            </a:r>
            <a:r>
              <a:rPr lang="it-IT" b="1" i="1" dirty="0" err="1">
                <a:solidFill>
                  <a:srgbClr val="444444"/>
                </a:solidFill>
                <a:latin typeface="inherit"/>
              </a:rPr>
              <a:t>l</a:t>
            </a:r>
            <a:r>
              <a:rPr lang="it-IT" i="1" dirty="0" err="1">
                <a:solidFill>
                  <a:srgbClr val="444444"/>
                </a:solidFill>
                <a:latin typeface="inherit"/>
              </a:rPr>
              <a:t>ocal</a:t>
            </a:r>
            <a:r>
              <a:rPr lang="it-IT" i="1" dirty="0">
                <a:solidFill>
                  <a:srgbClr val="444444"/>
                </a:solidFill>
                <a:latin typeface="inherit"/>
              </a:rPr>
              <a:t> </a:t>
            </a:r>
            <a:r>
              <a:rPr lang="it-IT" b="1" i="1" dirty="0">
                <a:solidFill>
                  <a:srgbClr val="444444"/>
                </a:solidFill>
                <a:latin typeface="inherit"/>
              </a:rPr>
              <a:t>a</a:t>
            </a:r>
            <a:r>
              <a:rPr lang="it-IT" i="1" dirty="0">
                <a:solidFill>
                  <a:srgbClr val="444444"/>
                </a:solidFill>
                <a:latin typeface="inherit"/>
              </a:rPr>
              <a:t>rea </a:t>
            </a:r>
            <a:r>
              <a:rPr lang="it-IT" b="1" i="1" dirty="0">
                <a:solidFill>
                  <a:srgbClr val="444444"/>
                </a:solidFill>
                <a:latin typeface="inherit"/>
              </a:rPr>
              <a:t>n</a:t>
            </a:r>
            <a:r>
              <a:rPr lang="it-IT" i="1" dirty="0">
                <a:solidFill>
                  <a:srgbClr val="444444"/>
                </a:solidFill>
                <a:latin typeface="inherit"/>
              </a:rPr>
              <a:t>etwork</a:t>
            </a:r>
            <a:r>
              <a:rPr lang="it-IT" dirty="0">
                <a:solidFill>
                  <a:srgbClr val="444444"/>
                </a:solidFill>
                <a:latin typeface="Georgia" panose="02040502050405020303" pitchFamily="18" charset="0"/>
              </a:rPr>
              <a:t>, in italiano </a:t>
            </a:r>
            <a:r>
              <a:rPr lang="it-IT" i="1" dirty="0">
                <a:solidFill>
                  <a:srgbClr val="444444"/>
                </a:solidFill>
                <a:latin typeface="inherit"/>
              </a:rPr>
              <a:t>rete in area locale</a:t>
            </a:r>
            <a:r>
              <a:rPr lang="it-IT" dirty="0">
                <a:solidFill>
                  <a:srgbClr val="444444"/>
                </a:solidFill>
                <a:latin typeface="Georgia" panose="02040502050405020303" pitchFamily="18" charset="0"/>
              </a:rPr>
              <a:t>, che corrispondono a quelle reti realizzate all’interno di un’area piuttosto circoscritta, ad esempio in una casa, in una scuola o in un ufficio. Mediante la creazione di una rete di questa particolare tipologia si vogliono solitamente condividere determinate risorse </a:t>
            </a:r>
            <a:r>
              <a:rPr lang="it-IT" dirty="0">
                <a:solidFill>
                  <a:srgbClr val="0070C0"/>
                </a:solidFill>
                <a:latin typeface="Georgia" panose="02040502050405020303" pitchFamily="18" charset="0"/>
                <a:hlinkClick r:id="rId3">
                  <a:extLst>
                    <a:ext uri="{A12FA001-AC4F-418D-AE19-62706E023703}">
                      <ahyp:hlinkClr xmlns:ahyp="http://schemas.microsoft.com/office/drawing/2018/hyperlinkcolor" val="tx"/>
                    </a:ext>
                  </a:extLst>
                </a:hlinkClick>
              </a:rPr>
              <a:t>hardware</a:t>
            </a:r>
            <a:r>
              <a:rPr lang="it-IT" dirty="0">
                <a:solidFill>
                  <a:srgbClr val="444444"/>
                </a:solidFill>
                <a:latin typeface="Georgia" panose="02040502050405020303" pitchFamily="18" charset="0"/>
              </a:rPr>
              <a:t>, come per esempio una stampante o un semplice </a:t>
            </a:r>
            <a:r>
              <a:rPr lang="it-IT" dirty="0">
                <a:solidFill>
                  <a:srgbClr val="0070C0"/>
                </a:solidFill>
                <a:latin typeface="Georgia" panose="02040502050405020303" pitchFamily="18" charset="0"/>
                <a:hlinkClick r:id="rId4">
                  <a:extLst>
                    <a:ext uri="{A12FA001-AC4F-418D-AE19-62706E023703}">
                      <ahyp:hlinkClr xmlns:ahyp="http://schemas.microsoft.com/office/drawing/2018/hyperlinkcolor" val="tx"/>
                    </a:ext>
                  </a:extLst>
                </a:hlinkClick>
              </a:rPr>
              <a:t>scanner</a:t>
            </a:r>
            <a:r>
              <a:rPr lang="it-IT" dirty="0">
                <a:solidFill>
                  <a:srgbClr val="444444"/>
                </a:solidFill>
                <a:latin typeface="Georgia" panose="02040502050405020303" pitchFamily="18" charset="0"/>
              </a:rPr>
              <a:t>, o risorse </a:t>
            </a:r>
            <a:r>
              <a:rPr lang="it-IT" dirty="0">
                <a:solidFill>
                  <a:srgbClr val="0070C0"/>
                </a:solidFill>
                <a:latin typeface="Georgia" panose="02040502050405020303" pitchFamily="18" charset="0"/>
                <a:hlinkClick r:id="rId5">
                  <a:extLst>
                    <a:ext uri="{A12FA001-AC4F-418D-AE19-62706E023703}">
                      <ahyp:hlinkClr xmlns:ahyp="http://schemas.microsoft.com/office/drawing/2018/hyperlinkcolor" val="tx"/>
                    </a:ext>
                  </a:extLst>
                </a:hlinkClick>
              </a:rPr>
              <a:t>software</a:t>
            </a:r>
            <a:r>
              <a:rPr lang="it-IT" dirty="0">
                <a:solidFill>
                  <a:srgbClr val="444444"/>
                </a:solidFill>
                <a:latin typeface="Georgia" panose="02040502050405020303" pitchFamily="18" charset="0"/>
              </a:rPr>
              <a:t>, come documenti o, in generale, </a:t>
            </a:r>
            <a:r>
              <a:rPr lang="it-IT" dirty="0">
                <a:solidFill>
                  <a:srgbClr val="0070C0"/>
                </a:solidFill>
                <a:latin typeface="Georgia" panose="02040502050405020303" pitchFamily="18" charset="0"/>
                <a:hlinkClick r:id="rId6">
                  <a:extLst>
                    <a:ext uri="{A12FA001-AC4F-418D-AE19-62706E023703}">
                      <ahyp:hlinkClr xmlns:ahyp="http://schemas.microsoft.com/office/drawing/2018/hyperlinkcolor" val="tx"/>
                    </a:ext>
                  </a:extLst>
                </a:hlinkClick>
              </a:rPr>
              <a:t>file</a:t>
            </a:r>
            <a:r>
              <a:rPr lang="it-IT" dirty="0">
                <a:solidFill>
                  <a:srgbClr val="444444"/>
                </a:solidFill>
                <a:latin typeface="Georgia" panose="02040502050405020303" pitchFamily="18" charset="0"/>
              </a:rPr>
              <a:t> di qualsiasi tipo. In ogni caso, il collegamento esistente tra la varie componenti hardware di una LAN può avvenire solitamente o mediante l’utilizzo di speciali cavi, chiamati in gergo cavi </a:t>
            </a:r>
            <a:r>
              <a:rPr lang="it-IT" i="1" dirty="0">
                <a:solidFill>
                  <a:srgbClr val="0070C0"/>
                </a:solidFill>
                <a:latin typeface="inherit"/>
                <a:hlinkClick r:id="rId7">
                  <a:extLst>
                    <a:ext uri="{A12FA001-AC4F-418D-AE19-62706E023703}">
                      <ahyp:hlinkClr xmlns:ahyp="http://schemas.microsoft.com/office/drawing/2018/hyperlinkcolor" val="tx"/>
                    </a:ext>
                  </a:extLst>
                </a:hlinkClick>
              </a:rPr>
              <a:t>Ethernet</a:t>
            </a:r>
            <a:r>
              <a:rPr lang="it-IT" dirty="0">
                <a:solidFill>
                  <a:srgbClr val="444444"/>
                </a:solidFill>
                <a:latin typeface="Georgia" panose="02040502050405020303" pitchFamily="18" charset="0"/>
              </a:rPr>
              <a:t>, oppure in maniera del tutto </a:t>
            </a:r>
            <a:r>
              <a:rPr lang="it-IT" i="1" dirty="0">
                <a:solidFill>
                  <a:srgbClr val="444444"/>
                </a:solidFill>
                <a:latin typeface="inherit"/>
              </a:rPr>
              <a:t>wireless</a:t>
            </a:r>
            <a:r>
              <a:rPr lang="it-IT" dirty="0">
                <a:solidFill>
                  <a:srgbClr val="444444"/>
                </a:solidFill>
                <a:latin typeface="Georgia" panose="02040502050405020303" pitchFamily="18" charset="0"/>
              </a:rPr>
              <a:t> (</a:t>
            </a:r>
            <a:r>
              <a:rPr lang="it-IT" i="1" dirty="0" err="1">
                <a:solidFill>
                  <a:srgbClr val="444444"/>
                </a:solidFill>
                <a:latin typeface="inherit"/>
              </a:rPr>
              <a:t>uàirless</a:t>
            </a:r>
            <a:r>
              <a:rPr lang="it-IT" dirty="0">
                <a:solidFill>
                  <a:srgbClr val="444444"/>
                </a:solidFill>
                <a:latin typeface="Georgia" panose="02040502050405020303" pitchFamily="18" charset="0"/>
              </a:rPr>
              <a:t>), ovvero senza l’utilizzo di alcun fastidioso filo. In quest’ultimo caso, tuttavia, piuttosto che di LAN si parla di </a:t>
            </a:r>
            <a:r>
              <a:rPr lang="it-IT" i="1" dirty="0">
                <a:solidFill>
                  <a:srgbClr val="0070C0"/>
                </a:solidFill>
                <a:latin typeface="inherit"/>
                <a:hlinkClick r:id="rId8">
                  <a:extLst>
                    <a:ext uri="{A12FA001-AC4F-418D-AE19-62706E023703}">
                      <ahyp:hlinkClr xmlns:ahyp="http://schemas.microsoft.com/office/drawing/2018/hyperlinkcolor" val="tx"/>
                    </a:ext>
                  </a:extLst>
                </a:hlinkClick>
              </a:rPr>
              <a:t>WLAN</a:t>
            </a:r>
            <a:r>
              <a:rPr lang="it-IT" dirty="0">
                <a:solidFill>
                  <a:srgbClr val="444444"/>
                </a:solidFill>
                <a:latin typeface="Georgia" panose="02040502050405020303" pitchFamily="18" charset="0"/>
              </a:rPr>
              <a:t>, dall’acronimo inglese di </a:t>
            </a:r>
            <a:r>
              <a:rPr lang="it-IT" b="1" i="1" dirty="0">
                <a:solidFill>
                  <a:srgbClr val="444444"/>
                </a:solidFill>
                <a:latin typeface="inherit"/>
              </a:rPr>
              <a:t>w</a:t>
            </a:r>
            <a:r>
              <a:rPr lang="it-IT" i="1" dirty="0">
                <a:solidFill>
                  <a:srgbClr val="444444"/>
                </a:solidFill>
                <a:latin typeface="inherit"/>
              </a:rPr>
              <a:t>ireless </a:t>
            </a:r>
            <a:r>
              <a:rPr lang="it-IT" b="1" i="1" dirty="0" err="1">
                <a:solidFill>
                  <a:srgbClr val="444444"/>
                </a:solidFill>
                <a:latin typeface="inherit"/>
              </a:rPr>
              <a:t>l</a:t>
            </a:r>
            <a:r>
              <a:rPr lang="it-IT" i="1" dirty="0" err="1">
                <a:solidFill>
                  <a:srgbClr val="444444"/>
                </a:solidFill>
                <a:latin typeface="inherit"/>
              </a:rPr>
              <a:t>ocal</a:t>
            </a:r>
            <a:r>
              <a:rPr lang="it-IT" i="1" dirty="0">
                <a:solidFill>
                  <a:srgbClr val="444444"/>
                </a:solidFill>
                <a:latin typeface="inherit"/>
              </a:rPr>
              <a:t> </a:t>
            </a:r>
            <a:r>
              <a:rPr lang="it-IT" b="1" i="1" dirty="0">
                <a:solidFill>
                  <a:srgbClr val="444444"/>
                </a:solidFill>
                <a:latin typeface="inherit"/>
              </a:rPr>
              <a:t>a</a:t>
            </a:r>
            <a:r>
              <a:rPr lang="it-IT" i="1" dirty="0">
                <a:solidFill>
                  <a:srgbClr val="444444"/>
                </a:solidFill>
                <a:latin typeface="inherit"/>
              </a:rPr>
              <a:t>rea </a:t>
            </a:r>
            <a:r>
              <a:rPr lang="it-IT" b="1" i="1" dirty="0">
                <a:solidFill>
                  <a:srgbClr val="444444"/>
                </a:solidFill>
                <a:latin typeface="inherit"/>
              </a:rPr>
              <a:t>n</a:t>
            </a:r>
            <a:r>
              <a:rPr lang="it-IT" i="1" dirty="0">
                <a:solidFill>
                  <a:srgbClr val="444444"/>
                </a:solidFill>
                <a:latin typeface="inherit"/>
              </a:rPr>
              <a:t>etwork</a:t>
            </a:r>
            <a:r>
              <a:rPr lang="it-IT" dirty="0">
                <a:solidFill>
                  <a:srgbClr val="444444"/>
                </a:solidFill>
                <a:latin typeface="Georgia" panose="02040502050405020303" pitchFamily="18" charset="0"/>
              </a:rPr>
              <a:t>, cioè di una rete </a:t>
            </a:r>
            <a:r>
              <a:rPr lang="it-IT" i="1" dirty="0">
                <a:solidFill>
                  <a:srgbClr val="0070C0"/>
                </a:solidFill>
                <a:latin typeface="inherit"/>
                <a:hlinkClick r:id="rId9">
                  <a:extLst>
                    <a:ext uri="{A12FA001-AC4F-418D-AE19-62706E023703}">
                      <ahyp:hlinkClr xmlns:ahyp="http://schemas.microsoft.com/office/drawing/2018/hyperlinkcolor" val="tx"/>
                    </a:ext>
                  </a:extLst>
                </a:hlinkClick>
              </a:rPr>
              <a:t>Wi-Fi</a:t>
            </a:r>
            <a:r>
              <a:rPr lang="it-IT" dirty="0">
                <a:solidFill>
                  <a:srgbClr val="444444"/>
                </a:solidFill>
                <a:latin typeface="Georgia" panose="02040502050405020303" pitchFamily="18" charset="0"/>
              </a:rPr>
              <a:t> (p </a:t>
            </a:r>
            <a:r>
              <a:rPr lang="it-IT" i="1" dirty="0" err="1">
                <a:solidFill>
                  <a:srgbClr val="444444"/>
                </a:solidFill>
                <a:latin typeface="inherit"/>
              </a:rPr>
              <a:t>uài</a:t>
            </a:r>
            <a:r>
              <a:rPr lang="it-IT" i="1" dirty="0">
                <a:solidFill>
                  <a:srgbClr val="444444"/>
                </a:solidFill>
                <a:latin typeface="inherit"/>
              </a:rPr>
              <a:t> </a:t>
            </a:r>
            <a:r>
              <a:rPr lang="it-IT" i="1" dirty="0" err="1">
                <a:solidFill>
                  <a:srgbClr val="444444"/>
                </a:solidFill>
                <a:latin typeface="inherit"/>
              </a:rPr>
              <a:t>fài</a:t>
            </a:r>
            <a:r>
              <a:rPr lang="it-IT" dirty="0">
                <a:solidFill>
                  <a:srgbClr val="444444"/>
                </a:solidFill>
                <a:latin typeface="Georgia" panose="02040502050405020303" pitchFamily="18" charset="0"/>
              </a:rPr>
              <a:t>) che non corrisponde altro che ad una </a:t>
            </a:r>
            <a:r>
              <a:rPr lang="it-IT" dirty="0">
                <a:solidFill>
                  <a:srgbClr val="0070C0"/>
                </a:solidFill>
                <a:latin typeface="Georgia" panose="02040502050405020303" pitchFamily="18" charset="0"/>
                <a:hlinkClick r:id="rId10">
                  <a:extLst>
                    <a:ext uri="{A12FA001-AC4F-418D-AE19-62706E023703}">
                      <ahyp:hlinkClr xmlns:ahyp="http://schemas.microsoft.com/office/drawing/2018/hyperlinkcolor" val="tx"/>
                    </a:ext>
                  </a:extLst>
                </a:hlinkClick>
              </a:rPr>
              <a:t>speciale</a:t>
            </a:r>
            <a:r>
              <a:rPr lang="it-IT" dirty="0">
                <a:solidFill>
                  <a:srgbClr val="444444"/>
                </a:solidFill>
                <a:latin typeface="Georgia" panose="02040502050405020303" pitchFamily="18" charset="0"/>
              </a:rPr>
              <a:t> LAN protetta da un’opportuna</a:t>
            </a:r>
            <a:r>
              <a:rPr lang="it-IT" dirty="0">
                <a:solidFill>
                  <a:srgbClr val="0070C0"/>
                </a:solidFill>
                <a:latin typeface="Georgia" panose="02040502050405020303" pitchFamily="18" charset="0"/>
              </a:rPr>
              <a:t> </a:t>
            </a:r>
            <a:r>
              <a:rPr lang="it-IT" dirty="0">
                <a:solidFill>
                  <a:srgbClr val="0070C0"/>
                </a:solidFill>
                <a:latin typeface="Georgia" panose="02040502050405020303" pitchFamily="18" charset="0"/>
                <a:hlinkClick r:id="rId11">
                  <a:extLst>
                    <a:ext uri="{A12FA001-AC4F-418D-AE19-62706E023703}">
                      <ahyp:hlinkClr xmlns:ahyp="http://schemas.microsoft.com/office/drawing/2018/hyperlinkcolor" val="tx"/>
                    </a:ext>
                  </a:extLst>
                </a:hlinkClick>
              </a:rPr>
              <a:t>password</a:t>
            </a:r>
            <a:r>
              <a:rPr lang="it-IT" dirty="0">
                <a:solidFill>
                  <a:srgbClr val="0070C0"/>
                </a:solidFill>
                <a:latin typeface="Georgia" panose="02040502050405020303" pitchFamily="18" charset="0"/>
              </a:rPr>
              <a:t> </a:t>
            </a:r>
            <a:r>
              <a:rPr lang="it-IT" dirty="0">
                <a:solidFill>
                  <a:srgbClr val="444444"/>
                </a:solidFill>
                <a:latin typeface="Georgia" panose="02040502050405020303" pitchFamily="18" charset="0"/>
              </a:rPr>
              <a:t>(</a:t>
            </a:r>
            <a:r>
              <a:rPr lang="it-IT" i="1" dirty="0" err="1">
                <a:solidFill>
                  <a:srgbClr val="444444"/>
                </a:solidFill>
                <a:latin typeface="inherit"/>
              </a:rPr>
              <a:t>pàssuord</a:t>
            </a:r>
            <a:r>
              <a:rPr lang="it-IT" dirty="0">
                <a:solidFill>
                  <a:srgbClr val="444444"/>
                </a:solidFill>
                <a:latin typeface="Georgia" panose="02040502050405020303" pitchFamily="18" charset="0"/>
              </a:rPr>
              <a:t>) realizzata senza l’utilizzo di problematici fili;</a:t>
            </a:r>
          </a:p>
          <a:p>
            <a:pPr fontAlgn="base"/>
            <a:r>
              <a:rPr lang="it-IT" dirty="0">
                <a:solidFill>
                  <a:srgbClr val="444444"/>
                </a:solidFill>
                <a:latin typeface="Georgia" panose="02040502050405020303" pitchFamily="18" charset="0"/>
              </a:rPr>
              <a:t>2. e le</a:t>
            </a:r>
            <a:r>
              <a:rPr lang="it-IT" dirty="0">
                <a:solidFill>
                  <a:srgbClr val="0070C0"/>
                </a:solidFill>
                <a:latin typeface="Georgia" panose="02040502050405020303" pitchFamily="18" charset="0"/>
              </a:rPr>
              <a:t> </a:t>
            </a:r>
            <a:r>
              <a:rPr lang="it-IT" i="1" dirty="0">
                <a:solidFill>
                  <a:srgbClr val="0070C0"/>
                </a:solidFill>
                <a:latin typeface="inherit"/>
                <a:hlinkClick r:id="rId12">
                  <a:extLst>
                    <a:ext uri="{A12FA001-AC4F-418D-AE19-62706E023703}">
                      <ahyp:hlinkClr xmlns:ahyp="http://schemas.microsoft.com/office/drawing/2018/hyperlinkcolor" val="tx"/>
                    </a:ext>
                  </a:extLst>
                </a:hlinkClick>
              </a:rPr>
              <a:t>WAN</a:t>
            </a:r>
            <a:r>
              <a:rPr lang="it-IT" dirty="0">
                <a:solidFill>
                  <a:srgbClr val="444444"/>
                </a:solidFill>
                <a:latin typeface="Georgia" panose="02040502050405020303" pitchFamily="18" charset="0"/>
              </a:rPr>
              <a:t>, dall’acronimo inglese di </a:t>
            </a:r>
            <a:r>
              <a:rPr lang="it-IT" b="1" i="1" dirty="0">
                <a:solidFill>
                  <a:srgbClr val="444444"/>
                </a:solidFill>
                <a:latin typeface="inherit"/>
              </a:rPr>
              <a:t>w</a:t>
            </a:r>
            <a:r>
              <a:rPr lang="it-IT" i="1" dirty="0">
                <a:solidFill>
                  <a:srgbClr val="444444"/>
                </a:solidFill>
                <a:latin typeface="inherit"/>
              </a:rPr>
              <a:t>ide</a:t>
            </a:r>
            <a:r>
              <a:rPr lang="it-IT" dirty="0">
                <a:solidFill>
                  <a:srgbClr val="444444"/>
                </a:solidFill>
                <a:latin typeface="Georgia" panose="02040502050405020303" pitchFamily="18" charset="0"/>
              </a:rPr>
              <a:t> </a:t>
            </a:r>
            <a:r>
              <a:rPr lang="it-IT" b="1" i="1" dirty="0">
                <a:solidFill>
                  <a:srgbClr val="444444"/>
                </a:solidFill>
                <a:latin typeface="inherit"/>
              </a:rPr>
              <a:t>a</a:t>
            </a:r>
            <a:r>
              <a:rPr lang="it-IT" i="1" dirty="0">
                <a:solidFill>
                  <a:srgbClr val="444444"/>
                </a:solidFill>
                <a:latin typeface="inherit"/>
              </a:rPr>
              <a:t>rea</a:t>
            </a:r>
            <a:r>
              <a:rPr lang="it-IT" dirty="0">
                <a:solidFill>
                  <a:srgbClr val="444444"/>
                </a:solidFill>
                <a:latin typeface="Georgia" panose="02040502050405020303" pitchFamily="18" charset="0"/>
              </a:rPr>
              <a:t> </a:t>
            </a:r>
            <a:r>
              <a:rPr lang="it-IT" b="1" i="1" dirty="0">
                <a:solidFill>
                  <a:srgbClr val="444444"/>
                </a:solidFill>
                <a:latin typeface="inherit"/>
              </a:rPr>
              <a:t>n</a:t>
            </a:r>
            <a:r>
              <a:rPr lang="it-IT" i="1" dirty="0">
                <a:solidFill>
                  <a:srgbClr val="444444"/>
                </a:solidFill>
                <a:latin typeface="inherit"/>
              </a:rPr>
              <a:t>etwork</a:t>
            </a:r>
            <a:r>
              <a:rPr lang="it-IT" dirty="0">
                <a:solidFill>
                  <a:srgbClr val="444444"/>
                </a:solidFill>
                <a:latin typeface="Georgia" panose="02040502050405020303" pitchFamily="18" charset="0"/>
              </a:rPr>
              <a:t>, che non sono altro che quelle reti appartenenti ad un’area geografica molto più grande rispetto alle comuni LAN, ad esempio tra nazioni o, addirittura, tra continenti. </a:t>
            </a:r>
            <a:r>
              <a:rPr lang="it-IT" b="1" dirty="0">
                <a:solidFill>
                  <a:srgbClr val="444444"/>
                </a:solidFill>
                <a:latin typeface="inherit"/>
              </a:rPr>
              <a:t>Tra tutte le WAN esistenti, quella più grande e al tempo stesso più importante prende il nome di </a:t>
            </a:r>
            <a:r>
              <a:rPr lang="it-IT" b="1" i="1" dirty="0">
                <a:solidFill>
                  <a:srgbClr val="444444"/>
                </a:solidFill>
                <a:latin typeface="inherit"/>
              </a:rPr>
              <a:t>Internet</a:t>
            </a:r>
            <a:r>
              <a:rPr lang="it-IT" dirty="0">
                <a:solidFill>
                  <a:srgbClr val="444444"/>
                </a:solidFill>
                <a:latin typeface="Georgia" panose="02040502050405020303" pitchFamily="18" charset="0"/>
              </a:rPr>
              <a:t>.</a:t>
            </a:r>
            <a:endParaRPr lang="it-IT" b="0" i="0" dirty="0">
              <a:solidFill>
                <a:srgbClr val="444444"/>
              </a:solidFill>
              <a:effectLst/>
              <a:latin typeface="Georgia" panose="02040502050405020303" pitchFamily="18" charset="0"/>
            </a:endParaRPr>
          </a:p>
        </p:txBody>
      </p:sp>
    </p:spTree>
    <p:extLst>
      <p:ext uri="{BB962C8B-B14F-4D97-AF65-F5344CB8AC3E}">
        <p14:creationId xmlns:p14="http://schemas.microsoft.com/office/powerpoint/2010/main" val="156976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CB77315-25A3-498E-8548-FA6FD22A7651}"/>
              </a:ext>
            </a:extLst>
          </p:cNvPr>
          <p:cNvSpPr/>
          <p:nvPr/>
        </p:nvSpPr>
        <p:spPr>
          <a:xfrm>
            <a:off x="228601" y="518160"/>
            <a:ext cx="7482839" cy="369332"/>
          </a:xfrm>
          <a:prstGeom prst="rect">
            <a:avLst/>
          </a:prstGeom>
        </p:spPr>
        <p:txBody>
          <a:bodyPr wrap="square">
            <a:spAutoFit/>
          </a:bodyPr>
          <a:lstStyle/>
          <a:p>
            <a:pPr algn="ctr" fontAlgn="base"/>
            <a:r>
              <a:rPr lang="it-IT" cap="all" dirty="0">
                <a:solidFill>
                  <a:srgbClr val="222222"/>
                </a:solidFill>
                <a:latin typeface="Georgia" panose="02040502050405020303" pitchFamily="18" charset="0"/>
              </a:rPr>
              <a:t>CHE COS’È INTERNET, COME FUNZIONA E COME SI USA?</a:t>
            </a:r>
            <a:endParaRPr lang="it-IT" b="0" i="0" cap="all" dirty="0">
              <a:solidFill>
                <a:srgbClr val="222222"/>
              </a:solidFill>
              <a:effectLst/>
              <a:latin typeface="Georgia" panose="02040502050405020303" pitchFamily="18" charset="0"/>
            </a:endParaRPr>
          </a:p>
        </p:txBody>
      </p:sp>
      <p:sp>
        <p:nvSpPr>
          <p:cNvPr id="3" name="Rettangolo 2">
            <a:extLst>
              <a:ext uri="{FF2B5EF4-FFF2-40B4-BE49-F238E27FC236}">
                <a16:creationId xmlns:a16="http://schemas.microsoft.com/office/drawing/2014/main" id="{08854B6B-FDD0-44F7-A4BD-C79A382C5DAC}"/>
              </a:ext>
            </a:extLst>
          </p:cNvPr>
          <p:cNvSpPr/>
          <p:nvPr/>
        </p:nvSpPr>
        <p:spPr>
          <a:xfrm>
            <a:off x="822960" y="844898"/>
            <a:ext cx="10881360" cy="5909310"/>
          </a:xfrm>
          <a:prstGeom prst="rect">
            <a:avLst/>
          </a:prstGeom>
        </p:spPr>
        <p:txBody>
          <a:bodyPr wrap="square">
            <a:spAutoFit/>
          </a:bodyPr>
          <a:lstStyle/>
          <a:p>
            <a:pPr fontAlgn="base"/>
            <a:r>
              <a:rPr lang="it-IT" b="1" dirty="0">
                <a:solidFill>
                  <a:srgbClr val="444444"/>
                </a:solidFill>
                <a:latin typeface="Georgia" panose="02040502050405020303" pitchFamily="18" charset="0"/>
              </a:rPr>
              <a:t>Internet</a:t>
            </a:r>
            <a:r>
              <a:rPr lang="it-IT" dirty="0">
                <a:solidFill>
                  <a:srgbClr val="444444"/>
                </a:solidFill>
                <a:latin typeface="Georgia" panose="02040502050405020303" pitchFamily="18" charset="0"/>
              </a:rPr>
              <a:t>, quindi, </a:t>
            </a:r>
            <a:r>
              <a:rPr lang="it-IT" b="1" dirty="0">
                <a:solidFill>
                  <a:srgbClr val="444444"/>
                </a:solidFill>
                <a:latin typeface="Georgia" panose="02040502050405020303" pitchFamily="18" charset="0"/>
              </a:rPr>
              <a:t>non è altro che una rete di reti</a:t>
            </a:r>
            <a:r>
              <a:rPr lang="it-IT" dirty="0">
                <a:solidFill>
                  <a:srgbClr val="444444"/>
                </a:solidFill>
                <a:latin typeface="Georgia" panose="02040502050405020303" pitchFamily="18" charset="0"/>
              </a:rPr>
              <a:t>, ovvero un enorme insieme di reti, di qualunque </a:t>
            </a:r>
            <a:r>
              <a:rPr lang="it-IT" i="1" dirty="0">
                <a:solidFill>
                  <a:srgbClr val="444444"/>
                </a:solidFill>
                <a:latin typeface="Georgia" panose="02040502050405020303" pitchFamily="18" charset="0"/>
              </a:rPr>
              <a:t>natura</a:t>
            </a:r>
            <a:r>
              <a:rPr lang="it-IT" dirty="0">
                <a:solidFill>
                  <a:srgbClr val="444444"/>
                </a:solidFill>
                <a:latin typeface="Georgia" panose="02040502050405020303" pitchFamily="18" charset="0"/>
              </a:rPr>
              <a:t> e dimensione esse siano, tutte collegate tra loro in qualche opportuno modo. Su Internet, oltre ai comuni computer di tutti i giorni, esistono infatti altre speciali tipologie di computer, chiamate in gergo </a:t>
            </a:r>
            <a:r>
              <a:rPr lang="it-IT" i="1" dirty="0">
                <a:solidFill>
                  <a:srgbClr val="0070C0"/>
                </a:solidFill>
                <a:latin typeface="Georgia" panose="02040502050405020303" pitchFamily="18" charset="0"/>
                <a:hlinkClick r:id="rId2">
                  <a:extLst>
                    <a:ext uri="{A12FA001-AC4F-418D-AE19-62706E023703}">
                      <ahyp:hlinkClr xmlns:ahyp="http://schemas.microsoft.com/office/drawing/2018/hyperlinkcolor" val="tx"/>
                    </a:ext>
                  </a:extLst>
                </a:hlinkClick>
              </a:rPr>
              <a:t>server</a:t>
            </a:r>
            <a:r>
              <a:rPr lang="it-IT" dirty="0">
                <a:solidFill>
                  <a:srgbClr val="444444"/>
                </a:solidFill>
                <a:latin typeface="Georgia" panose="02040502050405020303" pitchFamily="18" charset="0"/>
              </a:rPr>
              <a:t>, che non fanno altro che servire appunto le varie richieste che mano a mano questi ricevono. I computer che utilizziamo quotidianamente, difatti, non sono altro che dei particolari </a:t>
            </a:r>
            <a:r>
              <a:rPr lang="it-IT" i="1" dirty="0">
                <a:solidFill>
                  <a:srgbClr val="0070C0"/>
                </a:solidFill>
                <a:latin typeface="inherit"/>
                <a:hlinkClick r:id="rId2">
                  <a:extLst>
                    <a:ext uri="{A12FA001-AC4F-418D-AE19-62706E023703}">
                      <ahyp:hlinkClr xmlns:ahyp="http://schemas.microsoft.com/office/drawing/2018/hyperlinkcolor" val="tx"/>
                    </a:ext>
                  </a:extLst>
                </a:hlinkClick>
              </a:rPr>
              <a:t>client</a:t>
            </a:r>
            <a:r>
              <a:rPr lang="it-IT" dirty="0">
                <a:solidFill>
                  <a:srgbClr val="444444"/>
                </a:solidFill>
                <a:latin typeface="Georgia" panose="02040502050405020303" pitchFamily="18" charset="0"/>
              </a:rPr>
              <a:t> (</a:t>
            </a:r>
            <a:r>
              <a:rPr lang="it-IT" i="1" dirty="0" err="1">
                <a:solidFill>
                  <a:srgbClr val="444444"/>
                </a:solidFill>
                <a:latin typeface="Georgia" panose="02040502050405020303" pitchFamily="18" charset="0"/>
              </a:rPr>
              <a:t>clàient</a:t>
            </a:r>
            <a:r>
              <a:rPr lang="it-IT" dirty="0">
                <a:solidFill>
                  <a:srgbClr val="444444"/>
                </a:solidFill>
                <a:latin typeface="Georgia" panose="02040502050405020303" pitchFamily="18" charset="0"/>
              </a:rPr>
              <a:t>), cioè dei particolari </a:t>
            </a:r>
            <a:r>
              <a:rPr lang="it-IT" i="1" dirty="0">
                <a:solidFill>
                  <a:srgbClr val="444444"/>
                </a:solidFill>
                <a:latin typeface="Georgia" panose="02040502050405020303" pitchFamily="18" charset="0"/>
              </a:rPr>
              <a:t>clienti</a:t>
            </a:r>
            <a:r>
              <a:rPr lang="it-IT" dirty="0">
                <a:solidFill>
                  <a:srgbClr val="444444"/>
                </a:solidFill>
                <a:latin typeface="Georgia" panose="02040502050405020303" pitchFamily="18" charset="0"/>
              </a:rPr>
              <a:t> che attraverso l’utilizzo di un comunissimo </a:t>
            </a:r>
            <a:r>
              <a:rPr lang="it-IT" i="1" dirty="0">
                <a:solidFill>
                  <a:srgbClr val="0070C0"/>
                </a:solidFill>
                <a:latin typeface="Georgia" panose="02040502050405020303" pitchFamily="18" charset="0"/>
                <a:hlinkClick r:id="rId3">
                  <a:extLst>
                    <a:ext uri="{A12FA001-AC4F-418D-AE19-62706E023703}">
                      <ahyp:hlinkClr xmlns:ahyp="http://schemas.microsoft.com/office/drawing/2018/hyperlinkcolor" val="tx"/>
                    </a:ext>
                  </a:extLst>
                </a:hlinkClick>
              </a:rPr>
              <a:t>browser</a:t>
            </a:r>
            <a:r>
              <a:rPr lang="it-IT" dirty="0">
                <a:solidFill>
                  <a:srgbClr val="444444"/>
                </a:solidFill>
                <a:latin typeface="Georgia" panose="02040502050405020303" pitchFamily="18" charset="0"/>
              </a:rPr>
              <a:t> (</a:t>
            </a:r>
            <a:r>
              <a:rPr lang="it-IT" i="1" dirty="0" err="1">
                <a:solidFill>
                  <a:srgbClr val="444444"/>
                </a:solidFill>
                <a:latin typeface="Georgia" panose="02040502050405020303" pitchFamily="18" charset="0"/>
              </a:rPr>
              <a:t>bràuser</a:t>
            </a:r>
            <a:r>
              <a:rPr lang="it-IT" dirty="0">
                <a:solidFill>
                  <a:srgbClr val="444444"/>
                </a:solidFill>
                <a:latin typeface="Georgia" panose="02040502050405020303" pitchFamily="18" charset="0"/>
              </a:rPr>
              <a:t>) fanno una determinata richiesta a questi server, come ad esempio la visualizzazione di una semplice </a:t>
            </a:r>
            <a:r>
              <a:rPr lang="it-IT" dirty="0">
                <a:solidFill>
                  <a:srgbClr val="0070C0"/>
                </a:solidFill>
                <a:latin typeface="Georgia" panose="02040502050405020303" pitchFamily="18" charset="0"/>
                <a:hlinkClick r:id="rId4">
                  <a:extLst>
                    <a:ext uri="{A12FA001-AC4F-418D-AE19-62706E023703}">
                      <ahyp:hlinkClr xmlns:ahyp="http://schemas.microsoft.com/office/drawing/2018/hyperlinkcolor" val="tx"/>
                    </a:ext>
                  </a:extLst>
                </a:hlinkClick>
              </a:rPr>
              <a:t>pagina web</a:t>
            </a:r>
            <a:r>
              <a:rPr lang="it-IT" dirty="0">
                <a:solidFill>
                  <a:srgbClr val="444444"/>
                </a:solidFill>
                <a:latin typeface="Georgia" panose="02040502050405020303" pitchFamily="18" charset="0"/>
              </a:rPr>
              <a:t>, i quali, a loro volta, dopo aver soddisfatto tale richiesta, hanno il compito di restituirne il risultato. Mediante l’utilizzo di un qualsiasi browser e di un’appropriata </a:t>
            </a:r>
            <a:r>
              <a:rPr lang="it-IT" dirty="0">
                <a:solidFill>
                  <a:srgbClr val="0070C0"/>
                </a:solidFill>
                <a:latin typeface="Georgia" panose="02040502050405020303" pitchFamily="18" charset="0"/>
                <a:hlinkClick r:id="rId5">
                  <a:extLst>
                    <a:ext uri="{A12FA001-AC4F-418D-AE19-62706E023703}">
                      <ahyp:hlinkClr xmlns:ahyp="http://schemas.microsoft.com/office/drawing/2018/hyperlinkcolor" val="tx"/>
                    </a:ext>
                  </a:extLst>
                </a:hlinkClick>
              </a:rPr>
              <a:t>connessione</a:t>
            </a:r>
            <a:r>
              <a:rPr lang="it-IT" dirty="0">
                <a:latin typeface="Georgia" panose="02040502050405020303" pitchFamily="18" charset="0"/>
              </a:rPr>
              <a:t>,</a:t>
            </a:r>
            <a:r>
              <a:rPr lang="it-IT" dirty="0">
                <a:solidFill>
                  <a:srgbClr val="444444"/>
                </a:solidFill>
                <a:latin typeface="Georgia" panose="02040502050405020303" pitchFamily="18" charset="0"/>
              </a:rPr>
              <a:t> si può quindi </a:t>
            </a:r>
            <a:r>
              <a:rPr lang="it-IT" i="1" dirty="0">
                <a:solidFill>
                  <a:srgbClr val="444444"/>
                </a:solidFill>
                <a:latin typeface="Georgia" panose="02040502050405020303" pitchFamily="18" charset="0"/>
              </a:rPr>
              <a:t>navigare</a:t>
            </a:r>
            <a:r>
              <a:rPr lang="it-IT" dirty="0">
                <a:solidFill>
                  <a:srgbClr val="444444"/>
                </a:solidFill>
                <a:latin typeface="Georgia" panose="02040502050405020303" pitchFamily="18" charset="0"/>
              </a:rPr>
              <a:t> su Internet per, ad esempio:</a:t>
            </a:r>
          </a:p>
          <a:p>
            <a:pPr fontAlgn="base"/>
            <a:r>
              <a:rPr lang="it-IT" dirty="0"/>
              <a:t>cercare informazioni su un determinato argomento;</a:t>
            </a:r>
          </a:p>
          <a:p>
            <a:pPr fontAlgn="base"/>
            <a:r>
              <a:rPr lang="it-IT" dirty="0"/>
              <a:t>leggere le ultime notizie disponibili;</a:t>
            </a:r>
          </a:p>
          <a:p>
            <a:pPr fontAlgn="base"/>
            <a:r>
              <a:rPr lang="it-IT" dirty="0"/>
              <a:t>visualizzare dei video e/o ascoltare della musica, magari attraverso un sito come </a:t>
            </a:r>
            <a:r>
              <a:rPr lang="it-IT" i="1" dirty="0">
                <a:hlinkClick r:id="rId6">
                  <a:extLst>
                    <a:ext uri="{A12FA001-AC4F-418D-AE19-62706E023703}">
                      <ahyp:hlinkClr xmlns:ahyp="http://schemas.microsoft.com/office/drawing/2018/hyperlinkcolor" val="tx"/>
                    </a:ext>
                  </a:extLst>
                </a:hlinkClick>
              </a:rPr>
              <a:t>YouTube</a:t>
            </a:r>
            <a:r>
              <a:rPr lang="it-IT" dirty="0"/>
              <a:t> ( </a:t>
            </a:r>
            <a:r>
              <a:rPr lang="it-IT" i="1" dirty="0" err="1"/>
              <a:t>iùtub</a:t>
            </a:r>
            <a:r>
              <a:rPr lang="it-IT" dirty="0"/>
              <a:t>);</a:t>
            </a:r>
          </a:p>
          <a:p>
            <a:pPr fontAlgn="base"/>
            <a:r>
              <a:rPr lang="it-IT" dirty="0"/>
              <a:t>visitare </a:t>
            </a:r>
            <a:r>
              <a:rPr lang="it-IT" i="1" dirty="0">
                <a:solidFill>
                  <a:srgbClr val="0070C0"/>
                </a:solidFill>
                <a:hlinkClick r:id="rId7">
                  <a:extLst>
                    <a:ext uri="{A12FA001-AC4F-418D-AE19-62706E023703}">
                      <ahyp:hlinkClr xmlns:ahyp="http://schemas.microsoft.com/office/drawing/2018/hyperlinkcolor" val="tx"/>
                    </a:ext>
                  </a:extLst>
                </a:hlinkClick>
              </a:rPr>
              <a:t>virtualmente</a:t>
            </a:r>
            <a:r>
              <a:rPr lang="it-IT" dirty="0"/>
              <a:t> determinati luoghi;</a:t>
            </a:r>
          </a:p>
          <a:p>
            <a:pPr fontAlgn="base"/>
            <a:r>
              <a:rPr lang="it-IT" dirty="0"/>
              <a:t>mettersi e rimanere in contatto con amici e parenti utilizzando, ad esempio, </a:t>
            </a:r>
            <a:r>
              <a:rPr lang="it-IT" i="1" dirty="0">
                <a:solidFill>
                  <a:srgbClr val="0070C0"/>
                </a:solidFill>
                <a:hlinkClick r:id="rId8">
                  <a:extLst>
                    <a:ext uri="{A12FA001-AC4F-418D-AE19-62706E023703}">
                      <ahyp:hlinkClr xmlns:ahyp="http://schemas.microsoft.com/office/drawing/2018/hyperlinkcolor" val="tx"/>
                    </a:ext>
                  </a:extLst>
                </a:hlinkClick>
              </a:rPr>
              <a:t>Skype</a:t>
            </a:r>
            <a:r>
              <a:rPr lang="it-IT" dirty="0"/>
              <a:t> ( </a:t>
            </a:r>
            <a:r>
              <a:rPr lang="it-IT" i="1" dirty="0" err="1"/>
              <a:t>scàip</a:t>
            </a:r>
            <a:r>
              <a:rPr lang="it-IT" dirty="0"/>
              <a:t>), la classica </a:t>
            </a:r>
            <a:r>
              <a:rPr lang="it-IT" i="1" dirty="0">
                <a:hlinkClick r:id="rId9">
                  <a:extLst>
                    <a:ext uri="{A12FA001-AC4F-418D-AE19-62706E023703}">
                      <ahyp:hlinkClr xmlns:ahyp="http://schemas.microsoft.com/office/drawing/2018/hyperlinkcolor" val="tx"/>
                    </a:ext>
                  </a:extLst>
                </a:hlinkClick>
              </a:rPr>
              <a:t>posta elettronica</a:t>
            </a:r>
            <a:r>
              <a:rPr lang="it-IT" dirty="0"/>
              <a:t> o i più moderni </a:t>
            </a:r>
            <a:r>
              <a:rPr lang="it-IT" i="1" dirty="0">
                <a:solidFill>
                  <a:srgbClr val="0070C0"/>
                </a:solidFill>
                <a:hlinkClick r:id="rId10">
                  <a:extLst>
                    <a:ext uri="{A12FA001-AC4F-418D-AE19-62706E023703}">
                      <ahyp:hlinkClr xmlns:ahyp="http://schemas.microsoft.com/office/drawing/2018/hyperlinkcolor" val="tx"/>
                    </a:ext>
                  </a:extLst>
                </a:hlinkClick>
              </a:rPr>
              <a:t>social network</a:t>
            </a:r>
            <a:r>
              <a:rPr lang="it-IT" dirty="0"/>
              <a:t>;</a:t>
            </a:r>
          </a:p>
          <a:p>
            <a:pPr fontAlgn="base"/>
            <a:r>
              <a:rPr lang="it-IT" dirty="0"/>
              <a:t>comprare e/o vendere oggetti di qualsiasi tipo, mediante degli appositi siti come ad esempio </a:t>
            </a:r>
            <a:r>
              <a:rPr lang="it-IT" i="1" dirty="0">
                <a:hlinkClick r:id="rId11">
                  <a:extLst>
                    <a:ext uri="{A12FA001-AC4F-418D-AE19-62706E023703}">
                      <ahyp:hlinkClr xmlns:ahyp="http://schemas.microsoft.com/office/drawing/2018/hyperlinkcolor" val="tx"/>
                    </a:ext>
                  </a:extLst>
                </a:hlinkClick>
              </a:rPr>
              <a:t>Amazon</a:t>
            </a:r>
            <a:r>
              <a:rPr lang="it-IT" dirty="0"/>
              <a:t> o </a:t>
            </a:r>
            <a:r>
              <a:rPr lang="it-IT" i="1" dirty="0">
                <a:hlinkClick r:id="rId12">
                  <a:extLst>
                    <a:ext uri="{A12FA001-AC4F-418D-AE19-62706E023703}">
                      <ahyp:hlinkClr xmlns:ahyp="http://schemas.microsoft.com/office/drawing/2018/hyperlinkcolor" val="tx"/>
                    </a:ext>
                  </a:extLst>
                </a:hlinkClick>
              </a:rPr>
              <a:t>eBay</a:t>
            </a:r>
            <a:r>
              <a:rPr lang="it-IT" dirty="0"/>
              <a:t> ( </a:t>
            </a:r>
            <a:r>
              <a:rPr lang="it-IT" i="1" dirty="0" err="1"/>
              <a:t>ibèi</a:t>
            </a:r>
            <a:r>
              <a:rPr lang="it-IT" dirty="0"/>
              <a:t>);</a:t>
            </a:r>
          </a:p>
          <a:p>
            <a:pPr fontAlgn="base"/>
            <a:r>
              <a:rPr lang="it-IT" dirty="0"/>
              <a:t>e molto, molto altro ancora.</a:t>
            </a:r>
          </a:p>
          <a:p>
            <a:endParaRPr lang="it-IT" dirty="0"/>
          </a:p>
        </p:txBody>
      </p:sp>
    </p:spTree>
    <p:extLst>
      <p:ext uri="{BB962C8B-B14F-4D97-AF65-F5344CB8AC3E}">
        <p14:creationId xmlns:p14="http://schemas.microsoft.com/office/powerpoint/2010/main" val="1859627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6C9F3D7-4744-47C5-B7BC-17C8FADA5951}"/>
              </a:ext>
            </a:extLst>
          </p:cNvPr>
          <p:cNvSpPr/>
          <p:nvPr/>
        </p:nvSpPr>
        <p:spPr>
          <a:xfrm>
            <a:off x="3048000" y="1997839"/>
            <a:ext cx="6096000" cy="2862322"/>
          </a:xfrm>
          <a:prstGeom prst="rect">
            <a:avLst/>
          </a:prstGeom>
        </p:spPr>
        <p:txBody>
          <a:bodyPr>
            <a:spAutoFit/>
          </a:bodyPr>
          <a:lstStyle/>
          <a:p>
            <a:r>
              <a:rPr lang="it-IT" dirty="0">
                <a:solidFill>
                  <a:srgbClr val="444444"/>
                </a:solidFill>
                <a:latin typeface="Georgia" panose="02040502050405020303" pitchFamily="18" charset="0"/>
              </a:rPr>
              <a:t>Per fare tutte queste cose in genere si utilizza un cosiddetto </a:t>
            </a:r>
            <a:r>
              <a:rPr lang="it-IT" i="1" dirty="0">
                <a:solidFill>
                  <a:srgbClr val="0070C0"/>
                </a:solidFill>
                <a:latin typeface="Georgia" panose="02040502050405020303" pitchFamily="18" charset="0"/>
                <a:hlinkClick r:id="rId2">
                  <a:extLst>
                    <a:ext uri="{A12FA001-AC4F-418D-AE19-62706E023703}">
                      <ahyp:hlinkClr xmlns:ahyp="http://schemas.microsoft.com/office/drawing/2018/hyperlinkcolor" val="tx"/>
                    </a:ext>
                  </a:extLst>
                </a:hlinkClick>
              </a:rPr>
              <a:t>motore di ricerca</a:t>
            </a:r>
            <a:r>
              <a:rPr lang="it-IT" dirty="0">
                <a:solidFill>
                  <a:srgbClr val="444444"/>
                </a:solidFill>
                <a:latin typeface="Georgia" panose="02040502050405020303" pitchFamily="18" charset="0"/>
              </a:rPr>
              <a:t>, tra i quali il più famoso è senza ombra di dubbio </a:t>
            </a:r>
            <a:r>
              <a:rPr lang="it-IT" i="1" dirty="0">
                <a:solidFill>
                  <a:srgbClr val="0070C0"/>
                </a:solidFill>
                <a:latin typeface="Georgia" panose="02040502050405020303" pitchFamily="18" charset="0"/>
                <a:hlinkClick r:id="rId3">
                  <a:extLst>
                    <a:ext uri="{A12FA001-AC4F-418D-AE19-62706E023703}">
                      <ahyp:hlinkClr xmlns:ahyp="http://schemas.microsoft.com/office/drawing/2018/hyperlinkcolor" val="tx"/>
                    </a:ext>
                  </a:extLst>
                </a:hlinkClick>
              </a:rPr>
              <a:t>Google</a:t>
            </a:r>
            <a:r>
              <a:rPr lang="it-IT" dirty="0">
                <a:solidFill>
                  <a:srgbClr val="444444"/>
                </a:solidFill>
                <a:latin typeface="Georgia" panose="02040502050405020303" pitchFamily="18" charset="0"/>
              </a:rPr>
              <a:t> (</a:t>
            </a:r>
            <a:r>
              <a:rPr lang="it-IT" i="1" dirty="0" err="1">
                <a:solidFill>
                  <a:srgbClr val="444444"/>
                </a:solidFill>
                <a:latin typeface="Georgia" panose="02040502050405020303" pitchFamily="18" charset="0"/>
              </a:rPr>
              <a:t>gùgol</a:t>
            </a:r>
            <a:r>
              <a:rPr lang="it-IT" dirty="0">
                <a:solidFill>
                  <a:srgbClr val="444444"/>
                </a:solidFill>
                <a:latin typeface="Georgia" panose="02040502050405020303" pitchFamily="18" charset="0"/>
              </a:rPr>
              <a:t>), che in pratica non è altro che una sorta di enorme elenco contenente miliardi e miliardi di informazioni organizzate in base a ben precisate frasi o parole, chiamate, in gergo, </a:t>
            </a:r>
            <a:r>
              <a:rPr lang="it-IT" i="1" dirty="0">
                <a:solidFill>
                  <a:srgbClr val="444444"/>
                </a:solidFill>
                <a:latin typeface="Georgia" panose="02040502050405020303" pitchFamily="18" charset="0"/>
              </a:rPr>
              <a:t>chiavi di ricerca</a:t>
            </a:r>
            <a:r>
              <a:rPr lang="it-IT" dirty="0">
                <a:solidFill>
                  <a:srgbClr val="444444"/>
                </a:solidFill>
                <a:latin typeface="Georgia" panose="02040502050405020303" pitchFamily="18" charset="0"/>
              </a:rPr>
              <a:t>.</a:t>
            </a:r>
            <a:br>
              <a:rPr lang="it-IT" dirty="0"/>
            </a:br>
            <a:r>
              <a:rPr lang="it-IT" dirty="0">
                <a:solidFill>
                  <a:srgbClr val="444444"/>
                </a:solidFill>
                <a:latin typeface="Georgia" panose="02040502050405020303" pitchFamily="18" charset="0"/>
              </a:rPr>
              <a:t>Arrivati dunque a questo punto dovresti aver finalmente capito sia </a:t>
            </a:r>
            <a:r>
              <a:rPr lang="it-IT" b="1" dirty="0">
                <a:solidFill>
                  <a:srgbClr val="444444"/>
                </a:solidFill>
                <a:latin typeface="Georgia" panose="02040502050405020303" pitchFamily="18" charset="0"/>
              </a:rPr>
              <a:t>che cos’è Internet</a:t>
            </a:r>
            <a:r>
              <a:rPr lang="it-IT" dirty="0">
                <a:solidFill>
                  <a:srgbClr val="444444"/>
                </a:solidFill>
                <a:latin typeface="Georgia" panose="02040502050405020303" pitchFamily="18" charset="0"/>
              </a:rPr>
              <a:t>, sia </a:t>
            </a:r>
            <a:r>
              <a:rPr lang="it-IT" b="1" dirty="0">
                <a:solidFill>
                  <a:srgbClr val="444444"/>
                </a:solidFill>
                <a:latin typeface="Georgia" panose="02040502050405020303" pitchFamily="18" charset="0"/>
              </a:rPr>
              <a:t>come funziona Internet</a:t>
            </a:r>
            <a:r>
              <a:rPr lang="it-IT" dirty="0">
                <a:solidFill>
                  <a:srgbClr val="444444"/>
                </a:solidFill>
                <a:latin typeface="Georgia" panose="02040502050405020303" pitchFamily="18" charset="0"/>
              </a:rPr>
              <a:t>, sia </a:t>
            </a:r>
            <a:r>
              <a:rPr lang="it-IT" b="1" dirty="0">
                <a:solidFill>
                  <a:srgbClr val="444444"/>
                </a:solidFill>
                <a:latin typeface="Georgia" panose="02040502050405020303" pitchFamily="18" charset="0"/>
              </a:rPr>
              <a:t>come si usa Internet</a:t>
            </a:r>
            <a:r>
              <a:rPr lang="it-IT" dirty="0">
                <a:solidFill>
                  <a:srgbClr val="444444"/>
                </a:solidFill>
                <a:latin typeface="Georgia" panose="02040502050405020303" pitchFamily="18" charset="0"/>
              </a:rPr>
              <a:t>.</a:t>
            </a:r>
            <a:endParaRPr lang="it-IT" dirty="0"/>
          </a:p>
        </p:txBody>
      </p:sp>
    </p:spTree>
    <p:extLst>
      <p:ext uri="{BB962C8B-B14F-4D97-AF65-F5344CB8AC3E}">
        <p14:creationId xmlns:p14="http://schemas.microsoft.com/office/powerpoint/2010/main" val="2814981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635F13E-FA5F-476E-A2C2-2BD109E1943A}"/>
              </a:ext>
            </a:extLst>
          </p:cNvPr>
          <p:cNvSpPr/>
          <p:nvPr/>
        </p:nvSpPr>
        <p:spPr>
          <a:xfrm>
            <a:off x="533401" y="502920"/>
            <a:ext cx="10066108" cy="584775"/>
          </a:xfrm>
          <a:prstGeom prst="rect">
            <a:avLst/>
          </a:prstGeom>
        </p:spPr>
        <p:txBody>
          <a:bodyPr wrap="square">
            <a:spAutoFit/>
          </a:bodyPr>
          <a:lstStyle/>
          <a:p>
            <a:pPr fontAlgn="base"/>
            <a:r>
              <a:rPr lang="it-IT" sz="3200" b="1" dirty="0">
                <a:solidFill>
                  <a:srgbClr val="0070C0"/>
                </a:solidFill>
                <a:latin typeface="Times New Roman" panose="02020603050405020304" pitchFamily="18" charset="0"/>
                <a:cs typeface="Times New Roman" panose="02020603050405020304" pitchFamily="18" charset="0"/>
              </a:rPr>
              <a:t>Cos'è un URL e come è strutturato</a:t>
            </a:r>
            <a:endParaRPr lang="it-IT" sz="3200" b="1" i="0" dirty="0">
              <a:solidFill>
                <a:srgbClr val="0070C0"/>
              </a:solidFill>
              <a:effectLst/>
              <a:latin typeface="Times New Roman" panose="02020603050405020304" pitchFamily="18" charset="0"/>
              <a:cs typeface="Times New Roman" panose="02020603050405020304" pitchFamily="18" charset="0"/>
            </a:endParaRPr>
          </a:p>
        </p:txBody>
      </p:sp>
      <p:sp>
        <p:nvSpPr>
          <p:cNvPr id="4" name="Rettangolo 3">
            <a:extLst>
              <a:ext uri="{FF2B5EF4-FFF2-40B4-BE49-F238E27FC236}">
                <a16:creationId xmlns:a16="http://schemas.microsoft.com/office/drawing/2014/main" id="{84C47E7B-27D8-48CC-ACDF-19A8787B6944}"/>
              </a:ext>
            </a:extLst>
          </p:cNvPr>
          <p:cNvSpPr/>
          <p:nvPr/>
        </p:nvSpPr>
        <p:spPr>
          <a:xfrm>
            <a:off x="533401" y="1325880"/>
            <a:ext cx="10667999" cy="1200329"/>
          </a:xfrm>
          <a:prstGeom prst="rect">
            <a:avLst/>
          </a:prstGeom>
        </p:spPr>
        <p:txBody>
          <a:bodyPr wrap="square">
            <a:spAutoFit/>
          </a:bodyPr>
          <a:lstStyle/>
          <a:p>
            <a:pPr fontAlgn="base"/>
            <a:r>
              <a:rPr lang="it-IT" dirty="0">
                <a:solidFill>
                  <a:srgbClr val="50575B"/>
                </a:solidFill>
                <a:latin typeface="OpenSansRegular"/>
              </a:rPr>
              <a:t>L'abbreviazione URL sta per </a:t>
            </a:r>
            <a:r>
              <a:rPr lang="it-IT" dirty="0">
                <a:solidFill>
                  <a:srgbClr val="50575B"/>
                </a:solidFill>
                <a:latin typeface="OpenSansBold"/>
              </a:rPr>
              <a:t>Uniform Resource Locator</a:t>
            </a:r>
            <a:r>
              <a:rPr lang="it-IT" dirty="0">
                <a:solidFill>
                  <a:srgbClr val="50575B"/>
                </a:solidFill>
                <a:latin typeface="OpenSansRegular"/>
              </a:rPr>
              <a:t> e viene anche chiamata solitamente indirizzo Internet o indirizzo web.</a:t>
            </a:r>
          </a:p>
          <a:p>
            <a:pPr fontAlgn="base"/>
            <a:r>
              <a:rPr lang="it-IT" dirty="0">
                <a:solidFill>
                  <a:srgbClr val="50575B"/>
                </a:solidFill>
                <a:latin typeface="OpenSansRegular"/>
              </a:rPr>
              <a:t>Un URL è composto da diversi componenti. L'esempio seguente dovrebbe aiutare a capire alcuni dei diversi componenti:</a:t>
            </a:r>
            <a:endParaRPr lang="it-IT" b="0" i="0" dirty="0">
              <a:solidFill>
                <a:srgbClr val="50575B"/>
              </a:solidFill>
              <a:effectLst/>
              <a:latin typeface="OpenSansRegular"/>
            </a:endParaRPr>
          </a:p>
        </p:txBody>
      </p:sp>
      <p:sp>
        <p:nvSpPr>
          <p:cNvPr id="5" name="Rettangolo 4">
            <a:extLst>
              <a:ext uri="{FF2B5EF4-FFF2-40B4-BE49-F238E27FC236}">
                <a16:creationId xmlns:a16="http://schemas.microsoft.com/office/drawing/2014/main" id="{B7F9337B-7FE8-4A4E-8EB7-EB1D02766CA2}"/>
              </a:ext>
            </a:extLst>
          </p:cNvPr>
          <p:cNvSpPr/>
          <p:nvPr/>
        </p:nvSpPr>
        <p:spPr>
          <a:xfrm>
            <a:off x="3048000" y="3261359"/>
            <a:ext cx="6720840" cy="1754326"/>
          </a:xfrm>
          <a:prstGeom prst="rect">
            <a:avLst/>
          </a:prstGeom>
        </p:spPr>
        <p:txBody>
          <a:bodyPr wrap="square">
            <a:spAutoFit/>
          </a:bodyPr>
          <a:lstStyle/>
          <a:p>
            <a:r>
              <a:rPr lang="it-IT" dirty="0">
                <a:solidFill>
                  <a:srgbClr val="222222"/>
                </a:solidFill>
                <a:latin typeface="Arial" panose="020B0604020202020204" pitchFamily="34" charset="0"/>
              </a:rPr>
              <a:t>Un </a:t>
            </a:r>
            <a:r>
              <a:rPr lang="it-IT" b="1" dirty="0">
                <a:solidFill>
                  <a:srgbClr val="222222"/>
                </a:solidFill>
                <a:latin typeface="Arial" panose="020B0604020202020204" pitchFamily="34" charset="0"/>
              </a:rPr>
              <a:t>sito web</a:t>
            </a:r>
            <a:r>
              <a:rPr lang="it-IT" dirty="0">
                <a:solidFill>
                  <a:srgbClr val="222222"/>
                </a:solidFill>
                <a:latin typeface="Arial" panose="020B0604020202020204" pitchFamily="34" charset="0"/>
              </a:rPr>
              <a:t> o </a:t>
            </a:r>
            <a:r>
              <a:rPr lang="it-IT" b="1" dirty="0">
                <a:solidFill>
                  <a:srgbClr val="222222"/>
                </a:solidFill>
                <a:latin typeface="Arial" panose="020B0604020202020204" pitchFamily="34" charset="0"/>
              </a:rPr>
              <a:t>sito Internet</a:t>
            </a:r>
            <a:r>
              <a:rPr lang="it-IT" baseline="30000" dirty="0">
                <a:solidFill>
                  <a:srgbClr val="0070C0"/>
                </a:solidFill>
                <a:latin typeface="Arial" panose="020B0604020202020204" pitchFamily="34" charset="0"/>
                <a:hlinkClick r:id="rId2">
                  <a:extLst>
                    <a:ext uri="{A12FA001-AC4F-418D-AE19-62706E023703}">
                      <ahyp:hlinkClr xmlns:ahyp="http://schemas.microsoft.com/office/drawing/2018/hyperlinkcolor" val="tx"/>
                    </a:ext>
                  </a:extLst>
                </a:hlinkClick>
              </a:rPr>
              <a:t>[1]</a:t>
            </a:r>
            <a:r>
              <a:rPr lang="it-IT" dirty="0">
                <a:solidFill>
                  <a:srgbClr val="222222"/>
                </a:solidFill>
                <a:latin typeface="Arial" panose="020B0604020202020204" pitchFamily="34" charset="0"/>
              </a:rPr>
              <a:t> è un insieme di </a:t>
            </a:r>
            <a:r>
              <a:rPr lang="it-IT" dirty="0">
                <a:solidFill>
                  <a:srgbClr val="0070C0"/>
                </a:solidFill>
                <a:latin typeface="Arial" panose="020B0604020202020204" pitchFamily="34" charset="0"/>
                <a:hlinkClick r:id="rId3" tooltip="Pagina web">
                  <a:extLst>
                    <a:ext uri="{A12FA001-AC4F-418D-AE19-62706E023703}">
                      <ahyp:hlinkClr xmlns:ahyp="http://schemas.microsoft.com/office/drawing/2018/hyperlinkcolor" val="tx"/>
                    </a:ext>
                  </a:extLst>
                </a:hlinkClick>
              </a:rPr>
              <a:t>pagine</a:t>
            </a:r>
            <a:r>
              <a:rPr lang="it-IT" dirty="0">
                <a:solidFill>
                  <a:srgbClr val="F49100"/>
                </a:solidFill>
                <a:latin typeface="Arial" panose="020B0604020202020204" pitchFamily="34" charset="0"/>
                <a:hlinkClick r:id="rId3" tooltip="Pagina web">
                  <a:extLst>
                    <a:ext uri="{A12FA001-AC4F-418D-AE19-62706E023703}">
                      <ahyp:hlinkClr xmlns:ahyp="http://schemas.microsoft.com/office/drawing/2018/hyperlinkcolor" val="tx"/>
                    </a:ext>
                  </a:extLst>
                </a:hlinkClick>
              </a:rPr>
              <a:t> </a:t>
            </a:r>
            <a:r>
              <a:rPr lang="it-IT" dirty="0">
                <a:solidFill>
                  <a:srgbClr val="0070C0"/>
                </a:solidFill>
                <a:latin typeface="Arial" panose="020B0604020202020204" pitchFamily="34" charset="0"/>
                <a:hlinkClick r:id="rId3" tooltip="Pagina web">
                  <a:extLst>
                    <a:ext uri="{A12FA001-AC4F-418D-AE19-62706E023703}">
                      <ahyp:hlinkClr xmlns:ahyp="http://schemas.microsoft.com/office/drawing/2018/hyperlinkcolor" val="tx"/>
                    </a:ext>
                  </a:extLst>
                </a:hlinkClick>
              </a:rPr>
              <a:t>web</a:t>
            </a:r>
            <a:r>
              <a:rPr lang="it-IT" dirty="0">
                <a:solidFill>
                  <a:srgbClr val="222222"/>
                </a:solidFill>
                <a:latin typeface="Arial" panose="020B0604020202020204" pitchFamily="34" charset="0"/>
              </a:rPr>
              <a:t> correlate, ovvero una struttura</a:t>
            </a:r>
            <a:r>
              <a:rPr lang="it-IT" dirty="0">
                <a:solidFill>
                  <a:srgbClr val="0070C0"/>
                </a:solidFill>
                <a:latin typeface="Arial" panose="020B0604020202020204" pitchFamily="34" charset="0"/>
              </a:rPr>
              <a:t> </a:t>
            </a:r>
            <a:r>
              <a:rPr lang="it-IT" dirty="0">
                <a:solidFill>
                  <a:srgbClr val="0070C0"/>
                </a:solidFill>
                <a:latin typeface="Arial" panose="020B0604020202020204" pitchFamily="34" charset="0"/>
                <a:hlinkClick r:id="rId4" tooltip="Ipertesto">
                  <a:extLst>
                    <a:ext uri="{A12FA001-AC4F-418D-AE19-62706E023703}">
                      <ahyp:hlinkClr xmlns:ahyp="http://schemas.microsoft.com/office/drawing/2018/hyperlinkcolor" val="tx"/>
                    </a:ext>
                  </a:extLst>
                </a:hlinkClick>
              </a:rPr>
              <a:t>ipertestuale</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di documenti </a:t>
            </a:r>
            <a:r>
              <a:rPr lang="it-IT" dirty="0">
                <a:solidFill>
                  <a:srgbClr val="0070C0"/>
                </a:solidFill>
                <a:latin typeface="Arial" panose="020B0604020202020204" pitchFamily="34" charset="0"/>
                <a:hlinkClick r:id="rId5" tooltip="Informazione">
                  <a:extLst>
                    <a:ext uri="{A12FA001-AC4F-418D-AE19-62706E023703}">
                      <ahyp:hlinkClr xmlns:ahyp="http://schemas.microsoft.com/office/drawing/2018/hyperlinkcolor" val="tx"/>
                    </a:ext>
                  </a:extLst>
                </a:hlinkClick>
              </a:rPr>
              <a:t>informativi</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che risiede, tramite </a:t>
            </a:r>
            <a:r>
              <a:rPr lang="it-IT" dirty="0">
                <a:solidFill>
                  <a:srgbClr val="0070C0"/>
                </a:solidFill>
                <a:latin typeface="Arial" panose="020B0604020202020204" pitchFamily="34" charset="0"/>
                <a:hlinkClick r:id="rId6" tooltip="Hosting">
                  <a:extLst>
                    <a:ext uri="{A12FA001-AC4F-418D-AE19-62706E023703}">
                      <ahyp:hlinkClr xmlns:ahyp="http://schemas.microsoft.com/office/drawing/2018/hyperlinkcolor" val="tx"/>
                    </a:ext>
                  </a:extLst>
                </a:hlinkClick>
              </a:rPr>
              <a:t>hosting</a:t>
            </a:r>
            <a:r>
              <a:rPr lang="it-IT" dirty="0">
                <a:solidFill>
                  <a:srgbClr val="222222"/>
                </a:solidFill>
                <a:latin typeface="Arial" panose="020B0604020202020204" pitchFamily="34" charset="0"/>
              </a:rPr>
              <a:t>, su un </a:t>
            </a:r>
            <a:r>
              <a:rPr lang="it-IT" u="sng" dirty="0">
                <a:solidFill>
                  <a:srgbClr val="0070C0"/>
                </a:solidFill>
                <a:latin typeface="Arial" panose="020B0604020202020204" pitchFamily="34" charset="0"/>
                <a:hlinkClick r:id="rId7">
                  <a:extLst>
                    <a:ext uri="{A12FA001-AC4F-418D-AE19-62706E023703}">
                      <ahyp:hlinkClr xmlns:ahyp="http://schemas.microsoft.com/office/drawing/2018/hyperlinkcolor" val="tx"/>
                    </a:ext>
                  </a:extLst>
                </a:hlinkClick>
              </a:rPr>
              <a:t>server web</a:t>
            </a:r>
            <a:r>
              <a:rPr lang="it-IT" dirty="0">
                <a:solidFill>
                  <a:srgbClr val="222222"/>
                </a:solidFill>
                <a:latin typeface="Arial" panose="020B0604020202020204" pitchFamily="34" charset="0"/>
              </a:rPr>
              <a:t>, raggiungibile dall'utente finale attraverso un comune </a:t>
            </a:r>
            <a:r>
              <a:rPr lang="it-IT" dirty="0">
                <a:solidFill>
                  <a:srgbClr val="0070C0"/>
                </a:solidFill>
                <a:latin typeface="Arial" panose="020B0604020202020204" pitchFamily="34" charset="0"/>
                <a:hlinkClick r:id="rId8" tooltip="Motore di ricerca">
                  <a:extLst>
                    <a:ext uri="{A12FA001-AC4F-418D-AE19-62706E023703}">
                      <ahyp:hlinkClr xmlns:ahyp="http://schemas.microsoft.com/office/drawing/2018/hyperlinkcolor" val="tx"/>
                    </a:ext>
                  </a:extLst>
                </a:hlinkClick>
              </a:rPr>
              <a:t>motore di ricerca</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e/o un </a:t>
            </a:r>
            <a:r>
              <a:rPr lang="it-IT" dirty="0">
                <a:solidFill>
                  <a:srgbClr val="0070C0"/>
                </a:solidFill>
                <a:latin typeface="Arial" panose="020B0604020202020204" pitchFamily="34" charset="0"/>
                <a:hlinkClick r:id="rId9" tooltip="URL">
                  <a:extLst>
                    <a:ext uri="{A12FA001-AC4F-418D-AE19-62706E023703}">
                      <ahyp:hlinkClr xmlns:ahyp="http://schemas.microsoft.com/office/drawing/2018/hyperlinkcolor" val="tx"/>
                    </a:ext>
                  </a:extLst>
                </a:hlinkClick>
              </a:rPr>
              <a:t>indirizzo web</a:t>
            </a:r>
            <a:r>
              <a:rPr lang="it-IT" dirty="0">
                <a:solidFill>
                  <a:srgbClr val="0070C0"/>
                </a:solidFill>
                <a:latin typeface="Arial" panose="020B0604020202020204" pitchFamily="34" charset="0"/>
              </a:rPr>
              <a:t> </a:t>
            </a:r>
            <a:r>
              <a:rPr lang="it-IT" dirty="0">
                <a:solidFill>
                  <a:srgbClr val="222222"/>
                </a:solidFill>
                <a:latin typeface="Arial" panose="020B0604020202020204" pitchFamily="34" charset="0"/>
              </a:rPr>
              <a:t>tramite l'uso di </a:t>
            </a:r>
            <a:r>
              <a:rPr lang="it-IT" dirty="0">
                <a:solidFill>
                  <a:srgbClr val="0070C0"/>
                </a:solidFill>
                <a:latin typeface="Arial" panose="020B0604020202020204" pitchFamily="34" charset="0"/>
                <a:hlinkClick r:id="rId10" tooltip="Web browser">
                  <a:extLst>
                    <a:ext uri="{A12FA001-AC4F-418D-AE19-62706E023703}">
                      <ahyp:hlinkClr xmlns:ahyp="http://schemas.microsoft.com/office/drawing/2018/hyperlinkcolor" val="tx"/>
                    </a:ext>
                  </a:extLst>
                </a:hlinkClick>
              </a:rPr>
              <a:t>browser web</a:t>
            </a:r>
            <a:r>
              <a:rPr lang="it-IT" dirty="0">
                <a:solidFill>
                  <a:srgbClr val="222222"/>
                </a:solidFill>
                <a:latin typeface="Arial" panose="020B0604020202020204" pitchFamily="34" charset="0"/>
              </a:rPr>
              <a:t>.</a:t>
            </a:r>
            <a:endParaRPr lang="it-IT" dirty="0"/>
          </a:p>
        </p:txBody>
      </p:sp>
    </p:spTree>
    <p:extLst>
      <p:ext uri="{BB962C8B-B14F-4D97-AF65-F5344CB8AC3E}">
        <p14:creationId xmlns:p14="http://schemas.microsoft.com/office/powerpoint/2010/main" val="2638796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2440AFF-403C-49C9-AC0D-CAA935A70F75}"/>
              </a:ext>
            </a:extLst>
          </p:cNvPr>
          <p:cNvSpPr/>
          <p:nvPr/>
        </p:nvSpPr>
        <p:spPr>
          <a:xfrm>
            <a:off x="452175" y="474345"/>
            <a:ext cx="10199077" cy="3908762"/>
          </a:xfrm>
          <a:prstGeom prst="rect">
            <a:avLst/>
          </a:prstGeom>
        </p:spPr>
        <p:txBody>
          <a:bodyPr wrap="square">
            <a:spAutoFit/>
          </a:bodyPr>
          <a:lstStyle/>
          <a:p>
            <a:r>
              <a:rPr lang="it-IT" sz="3200" b="1" dirty="0">
                <a:solidFill>
                  <a:srgbClr val="0070C0"/>
                </a:solidFill>
                <a:latin typeface="Times New Roman" panose="02020603050405020304" pitchFamily="18" charset="0"/>
                <a:cs typeface="Times New Roman" panose="02020603050405020304" pitchFamily="18" charset="0"/>
              </a:rPr>
              <a:t>Cos'è un link</a:t>
            </a:r>
          </a:p>
          <a:p>
            <a:endParaRPr lang="it-IT" b="1" dirty="0">
              <a:solidFill>
                <a:srgbClr val="0070C0"/>
              </a:solidFill>
            </a:endParaRPr>
          </a:p>
          <a:p>
            <a:r>
              <a:rPr lang="it-IT" dirty="0">
                <a:solidFill>
                  <a:srgbClr val="333333"/>
                </a:solidFill>
                <a:latin typeface="Open Sans"/>
              </a:rPr>
              <a:t>Un link è un collegamento, generalmente fra la pagina di un sito e un’altra.</a:t>
            </a:r>
          </a:p>
          <a:p>
            <a:r>
              <a:rPr lang="it-IT" dirty="0">
                <a:solidFill>
                  <a:srgbClr val="333333"/>
                </a:solidFill>
                <a:latin typeface="Open Sans"/>
              </a:rPr>
              <a:t>Si riconosce perché solitamente ha un colore diverso rispetto al resto del testo e perché passandoci sopra col mouse un link cambia aspetto.</a:t>
            </a:r>
          </a:p>
          <a:p>
            <a:r>
              <a:rPr lang="it-IT" dirty="0">
                <a:solidFill>
                  <a:srgbClr val="333333"/>
                </a:solidFill>
                <a:latin typeface="Open Sans"/>
              </a:rPr>
              <a:t>Esempio: </a:t>
            </a:r>
            <a:r>
              <a:rPr lang="it-IT" dirty="0">
                <a:solidFill>
                  <a:srgbClr val="0070C0"/>
                </a:solidFill>
                <a:latin typeface="Open Sans"/>
                <a:hlinkClick r:id="rId2" tooltip="Clicca qui!">
                  <a:extLst>
                    <a:ext uri="{A12FA001-AC4F-418D-AE19-62706E023703}">
                      <ahyp:hlinkClr xmlns:ahyp="http://schemas.microsoft.com/office/drawing/2018/hyperlinkcolor" val="tx"/>
                    </a:ext>
                  </a:extLst>
                </a:hlinkClick>
              </a:rPr>
              <a:t>questo è un link</a:t>
            </a:r>
            <a:endParaRPr lang="it-IT" dirty="0">
              <a:solidFill>
                <a:srgbClr val="0070C0"/>
              </a:solidFill>
              <a:latin typeface="Open Sans"/>
            </a:endParaRPr>
          </a:p>
          <a:p>
            <a:r>
              <a:rPr lang="it-IT" dirty="0">
                <a:solidFill>
                  <a:srgbClr val="333333"/>
                </a:solidFill>
                <a:latin typeface="Open Sans"/>
              </a:rPr>
              <a:t>Quando viene cliccato, un link, o </a:t>
            </a:r>
            <a:r>
              <a:rPr lang="it-IT" b="1" dirty="0">
                <a:solidFill>
                  <a:srgbClr val="333333"/>
                </a:solidFill>
                <a:latin typeface="Open Sans"/>
              </a:rPr>
              <a:t>collegamento</a:t>
            </a:r>
            <a:r>
              <a:rPr lang="it-IT" dirty="0">
                <a:solidFill>
                  <a:srgbClr val="333333"/>
                </a:solidFill>
                <a:latin typeface="Open Sans"/>
              </a:rPr>
              <a:t>, rimanda a un’altra pagina web, ma può anche rimandare a un file da scaricare, a un paragrafo di quella stessa pagina, oppure può attivare funzioni particolari come nell’esempio precedente.</a:t>
            </a:r>
          </a:p>
          <a:p>
            <a:r>
              <a:rPr lang="it-IT" dirty="0">
                <a:solidFill>
                  <a:srgbClr val="333333"/>
                </a:solidFill>
                <a:latin typeface="Open Sans"/>
              </a:rPr>
              <a:t>Cliccando un link si può finire anche su un altro sito web, diverso da quello di partenza.</a:t>
            </a:r>
          </a:p>
          <a:p>
            <a:r>
              <a:rPr lang="it-IT" dirty="0">
                <a:solidFill>
                  <a:srgbClr val="333333"/>
                </a:solidFill>
                <a:latin typeface="Open Sans"/>
              </a:rPr>
              <a:t>I links sono un ottimo sistema per passare da una pagina web all’altra, per approfondire un argomento e per raggiungere risorse e siti diversi in modo rapido e diretto, senza dover ogni volta scrivere “</a:t>
            </a:r>
            <a:r>
              <a:rPr lang="it-IT" i="1" dirty="0">
                <a:solidFill>
                  <a:srgbClr val="333333"/>
                </a:solidFill>
                <a:latin typeface="Open Sans"/>
              </a:rPr>
              <a:t>www.nome del sito.it/nome della pagina</a:t>
            </a:r>
            <a:r>
              <a:rPr lang="it-IT" dirty="0">
                <a:solidFill>
                  <a:srgbClr val="333333"/>
                </a:solidFill>
                <a:latin typeface="Open Sans"/>
              </a:rPr>
              <a:t>” nella barra degli indirizzi.</a:t>
            </a:r>
            <a:endParaRPr lang="it-IT" b="0" i="0" dirty="0">
              <a:solidFill>
                <a:srgbClr val="333333"/>
              </a:solidFill>
              <a:effectLst/>
              <a:latin typeface="Open Sans"/>
            </a:endParaRPr>
          </a:p>
        </p:txBody>
      </p:sp>
    </p:spTree>
    <p:extLst>
      <p:ext uri="{BB962C8B-B14F-4D97-AF65-F5344CB8AC3E}">
        <p14:creationId xmlns:p14="http://schemas.microsoft.com/office/powerpoint/2010/main" val="375423085"/>
      </p:ext>
    </p:extLst>
  </p:cSld>
  <p:clrMapOvr>
    <a:masterClrMapping/>
  </p:clrMapOvr>
  <mc:AlternateContent xmlns:mc="http://schemas.openxmlformats.org/markup-compatibility/2006" xmlns:p14="http://schemas.microsoft.com/office/powerpoint/2010/main">
    <mc:Choice Requires="p14">
      <p:transition spd="slow" p14:dur="4000">
        <p:wedge/>
      </p:transition>
    </mc:Choice>
    <mc:Fallback xmlns="">
      <p:transition spd="slow">
        <p:wedg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XS Cyclone 1650 RGB 1TB + 240GB 8 GB RAM Black | eBay">
            <a:extLst>
              <a:ext uri="{FF2B5EF4-FFF2-40B4-BE49-F238E27FC236}">
                <a16:creationId xmlns:a16="http://schemas.microsoft.com/office/drawing/2014/main" id="{D20E9963-C444-43CF-AB95-701922467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760" y="1381760"/>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1FE48F81-28D1-44E1-B55E-CC421FA608A1}"/>
              </a:ext>
            </a:extLst>
          </p:cNvPr>
          <p:cNvSpPr txBox="1"/>
          <p:nvPr/>
        </p:nvSpPr>
        <p:spPr>
          <a:xfrm>
            <a:off x="4228051" y="5712903"/>
            <a:ext cx="2852257" cy="369332"/>
          </a:xfrm>
          <a:prstGeom prst="rect">
            <a:avLst/>
          </a:prstGeom>
          <a:noFill/>
        </p:spPr>
        <p:txBody>
          <a:bodyPr wrap="square" rtlCol="0">
            <a:spAutoFit/>
          </a:bodyPr>
          <a:lstStyle/>
          <a:p>
            <a:r>
              <a:rPr lang="it-IT" dirty="0"/>
              <a:t>Desktop</a:t>
            </a:r>
          </a:p>
        </p:txBody>
      </p:sp>
    </p:spTree>
    <p:extLst>
      <p:ext uri="{BB962C8B-B14F-4D97-AF65-F5344CB8AC3E}">
        <p14:creationId xmlns:p14="http://schemas.microsoft.com/office/powerpoint/2010/main" val="475891377"/>
      </p:ext>
    </p:extLst>
  </p:cSld>
  <p:clrMapOvr>
    <a:masterClrMapping/>
  </p:clrMapOvr>
  <mc:AlternateContent xmlns:mc="http://schemas.openxmlformats.org/markup-compatibility/2006" xmlns:p14="http://schemas.microsoft.com/office/powerpoint/2010/main">
    <mc:Choice Requires="p14">
      <p:transition spd="slow" p14:dur="30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592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SUS F509FJ-EJ160T Argento Computer portatile 39,6 cm (15.6) 1920 ...">
            <a:extLst>
              <a:ext uri="{FF2B5EF4-FFF2-40B4-BE49-F238E27FC236}">
                <a16:creationId xmlns:a16="http://schemas.microsoft.com/office/drawing/2014/main" id="{0C6BF1E5-D68F-4D23-BE8C-9107EBB4B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391" y="1275127"/>
            <a:ext cx="4458749" cy="383789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268D5EA2-C158-4EDE-B24E-73AD5776762C}"/>
              </a:ext>
            </a:extLst>
          </p:cNvPr>
          <p:cNvSpPr txBox="1"/>
          <p:nvPr/>
        </p:nvSpPr>
        <p:spPr>
          <a:xfrm>
            <a:off x="2508308" y="4815281"/>
            <a:ext cx="4681057" cy="369332"/>
          </a:xfrm>
          <a:prstGeom prst="rect">
            <a:avLst/>
          </a:prstGeom>
          <a:noFill/>
        </p:spPr>
        <p:txBody>
          <a:bodyPr wrap="square" rtlCol="0">
            <a:spAutoFit/>
          </a:bodyPr>
          <a:lstStyle/>
          <a:p>
            <a:r>
              <a:rPr lang="it-IT" dirty="0"/>
              <a:t>Laptop</a:t>
            </a:r>
          </a:p>
        </p:txBody>
      </p:sp>
    </p:spTree>
    <p:extLst>
      <p:ext uri="{BB962C8B-B14F-4D97-AF65-F5344CB8AC3E}">
        <p14:creationId xmlns:p14="http://schemas.microsoft.com/office/powerpoint/2010/main" val="1013568913"/>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ASUS Zenbook 14 UX431FL-AN059T Asus Store">
            <a:extLst>
              <a:ext uri="{FF2B5EF4-FFF2-40B4-BE49-F238E27FC236}">
                <a16:creationId xmlns:a16="http://schemas.microsoft.com/office/drawing/2014/main" id="{936718B9-00D2-4A22-BEB4-997908AC3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736" y="606563"/>
            <a:ext cx="2961322" cy="27022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rp cuts palmtop from Android cloth • The Register">
            <a:extLst>
              <a:ext uri="{FF2B5EF4-FFF2-40B4-BE49-F238E27FC236}">
                <a16:creationId xmlns:a16="http://schemas.microsoft.com/office/drawing/2014/main" id="{C744107B-3AB7-459B-B34E-F2B9B4B0E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125" y="3017939"/>
            <a:ext cx="2495550" cy="247904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AD27046-E110-4C19-A100-4977AA6B0AF2}"/>
              </a:ext>
            </a:extLst>
          </p:cNvPr>
          <p:cNvSpPr txBox="1"/>
          <p:nvPr/>
        </p:nvSpPr>
        <p:spPr>
          <a:xfrm>
            <a:off x="687897" y="3154261"/>
            <a:ext cx="3296874" cy="369332"/>
          </a:xfrm>
          <a:prstGeom prst="rect">
            <a:avLst/>
          </a:prstGeom>
          <a:noFill/>
        </p:spPr>
        <p:txBody>
          <a:bodyPr wrap="square" rtlCol="0">
            <a:spAutoFit/>
          </a:bodyPr>
          <a:lstStyle/>
          <a:p>
            <a:r>
              <a:rPr lang="it-IT" dirty="0"/>
              <a:t>NOTEBOOK</a:t>
            </a:r>
          </a:p>
        </p:txBody>
      </p:sp>
      <p:sp>
        <p:nvSpPr>
          <p:cNvPr id="3" name="CasellaDiTesto 2">
            <a:extLst>
              <a:ext uri="{FF2B5EF4-FFF2-40B4-BE49-F238E27FC236}">
                <a16:creationId xmlns:a16="http://schemas.microsoft.com/office/drawing/2014/main" id="{3E45E072-E1DA-445E-B3A9-231E610612A8}"/>
              </a:ext>
            </a:extLst>
          </p:cNvPr>
          <p:cNvSpPr txBox="1"/>
          <p:nvPr/>
        </p:nvSpPr>
        <p:spPr>
          <a:xfrm>
            <a:off x="5676125" y="5679347"/>
            <a:ext cx="2495550" cy="369332"/>
          </a:xfrm>
          <a:prstGeom prst="rect">
            <a:avLst/>
          </a:prstGeom>
          <a:noFill/>
        </p:spPr>
        <p:txBody>
          <a:bodyPr wrap="square" rtlCol="0">
            <a:spAutoFit/>
          </a:bodyPr>
          <a:lstStyle/>
          <a:p>
            <a:r>
              <a:rPr lang="it-IT" dirty="0"/>
              <a:t>Palmtop</a:t>
            </a:r>
          </a:p>
        </p:txBody>
      </p:sp>
    </p:spTree>
    <p:extLst>
      <p:ext uri="{BB962C8B-B14F-4D97-AF65-F5344CB8AC3E}">
        <p14:creationId xmlns:p14="http://schemas.microsoft.com/office/powerpoint/2010/main" val="3541477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CBDF938-C891-4425-B378-71A4A2E317B6}"/>
              </a:ext>
            </a:extLst>
          </p:cNvPr>
          <p:cNvSpPr/>
          <p:nvPr/>
        </p:nvSpPr>
        <p:spPr>
          <a:xfrm>
            <a:off x="2298583" y="1015068"/>
            <a:ext cx="3053593" cy="78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Informatica</a:t>
            </a:r>
          </a:p>
        </p:txBody>
      </p:sp>
      <p:sp>
        <p:nvSpPr>
          <p:cNvPr id="3" name="Rettangolo 2">
            <a:extLst>
              <a:ext uri="{FF2B5EF4-FFF2-40B4-BE49-F238E27FC236}">
                <a16:creationId xmlns:a16="http://schemas.microsoft.com/office/drawing/2014/main" id="{3D65F0C1-1742-4E6A-BB90-1FECEEDE4C40}"/>
              </a:ext>
            </a:extLst>
          </p:cNvPr>
          <p:cNvSpPr/>
          <p:nvPr/>
        </p:nvSpPr>
        <p:spPr>
          <a:xfrm>
            <a:off x="763398" y="2936147"/>
            <a:ext cx="2625754" cy="78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Software </a:t>
            </a:r>
          </a:p>
        </p:txBody>
      </p:sp>
      <p:sp>
        <p:nvSpPr>
          <p:cNvPr id="4" name="Rettangolo 3">
            <a:extLst>
              <a:ext uri="{FF2B5EF4-FFF2-40B4-BE49-F238E27FC236}">
                <a16:creationId xmlns:a16="http://schemas.microsoft.com/office/drawing/2014/main" id="{041670AB-8B8A-4E48-AF83-1A0950566FA2}"/>
              </a:ext>
            </a:extLst>
          </p:cNvPr>
          <p:cNvSpPr/>
          <p:nvPr/>
        </p:nvSpPr>
        <p:spPr>
          <a:xfrm>
            <a:off x="4236439" y="2931952"/>
            <a:ext cx="2533476" cy="792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Hardware</a:t>
            </a:r>
          </a:p>
        </p:txBody>
      </p:sp>
      <p:sp>
        <p:nvSpPr>
          <p:cNvPr id="5" name="Freccia tridirezionale 4">
            <a:extLst>
              <a:ext uri="{FF2B5EF4-FFF2-40B4-BE49-F238E27FC236}">
                <a16:creationId xmlns:a16="http://schemas.microsoft.com/office/drawing/2014/main" id="{0DBD0820-A185-4018-889B-2D63CC934F80}"/>
              </a:ext>
            </a:extLst>
          </p:cNvPr>
          <p:cNvSpPr/>
          <p:nvPr/>
        </p:nvSpPr>
        <p:spPr>
          <a:xfrm>
            <a:off x="3196206" y="2000558"/>
            <a:ext cx="1216152" cy="85039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E897CBF4-D2F1-493F-B5AA-D476E5A31673}"/>
              </a:ext>
            </a:extLst>
          </p:cNvPr>
          <p:cNvSpPr txBox="1"/>
          <p:nvPr/>
        </p:nvSpPr>
        <p:spPr>
          <a:xfrm>
            <a:off x="1359017" y="3926048"/>
            <a:ext cx="2030134" cy="369332"/>
          </a:xfrm>
          <a:prstGeom prst="rect">
            <a:avLst/>
          </a:prstGeom>
          <a:noFill/>
        </p:spPr>
        <p:txBody>
          <a:bodyPr wrap="square" rtlCol="0">
            <a:spAutoFit/>
          </a:bodyPr>
          <a:lstStyle/>
          <a:p>
            <a:r>
              <a:rPr lang="it-IT" dirty="0"/>
              <a:t>Programmi</a:t>
            </a:r>
          </a:p>
        </p:txBody>
      </p:sp>
      <p:sp>
        <p:nvSpPr>
          <p:cNvPr id="8" name="CasellaDiTesto 7">
            <a:extLst>
              <a:ext uri="{FF2B5EF4-FFF2-40B4-BE49-F238E27FC236}">
                <a16:creationId xmlns:a16="http://schemas.microsoft.com/office/drawing/2014/main" id="{5412AF20-4791-4EFD-B674-FC1525BFCE76}"/>
              </a:ext>
            </a:extLst>
          </p:cNvPr>
          <p:cNvSpPr txBox="1"/>
          <p:nvPr/>
        </p:nvSpPr>
        <p:spPr>
          <a:xfrm>
            <a:off x="4865615" y="3926048"/>
            <a:ext cx="1904300" cy="369332"/>
          </a:xfrm>
          <a:prstGeom prst="rect">
            <a:avLst/>
          </a:prstGeom>
          <a:noFill/>
        </p:spPr>
        <p:txBody>
          <a:bodyPr wrap="square" rtlCol="0">
            <a:spAutoFit/>
          </a:bodyPr>
          <a:lstStyle/>
          <a:p>
            <a:r>
              <a:rPr lang="it-IT" dirty="0"/>
              <a:t>Computer</a:t>
            </a:r>
          </a:p>
        </p:txBody>
      </p:sp>
      <p:sp>
        <p:nvSpPr>
          <p:cNvPr id="9" name="Freccia destra con strisce 8">
            <a:extLst>
              <a:ext uri="{FF2B5EF4-FFF2-40B4-BE49-F238E27FC236}">
                <a16:creationId xmlns:a16="http://schemas.microsoft.com/office/drawing/2014/main" id="{F82B2DC2-35AB-448A-858E-C2FCE1EA558C}"/>
              </a:ext>
            </a:extLst>
          </p:cNvPr>
          <p:cNvSpPr/>
          <p:nvPr/>
        </p:nvSpPr>
        <p:spPr>
          <a:xfrm>
            <a:off x="3456852" y="3086016"/>
            <a:ext cx="694860"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La differenza tra hardware e software | informatica.nigiara.it">
            <a:extLst>
              <a:ext uri="{FF2B5EF4-FFF2-40B4-BE49-F238E27FC236}">
                <a16:creationId xmlns:a16="http://schemas.microsoft.com/office/drawing/2014/main" id="{72637522-3A07-423D-BB88-D770193D1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304" y="4555439"/>
            <a:ext cx="3141873" cy="184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96330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D3AE58B-A28D-42B6-911A-709F9AA82E40}"/>
              </a:ext>
            </a:extLst>
          </p:cNvPr>
          <p:cNvSpPr txBox="1"/>
          <p:nvPr/>
        </p:nvSpPr>
        <p:spPr>
          <a:xfrm>
            <a:off x="6096001" y="1642533"/>
            <a:ext cx="2319866" cy="4247317"/>
          </a:xfrm>
          <a:prstGeom prst="rect">
            <a:avLst/>
          </a:prstGeom>
          <a:noFill/>
        </p:spPr>
        <p:txBody>
          <a:bodyPr wrap="square" rtlCol="0">
            <a:spAutoFit/>
          </a:bodyPr>
          <a:lstStyle/>
          <a:p>
            <a:pPr marL="342900" indent="-342900">
              <a:buFont typeface="+mj-lt"/>
              <a:buAutoNum type="arabicPeriod"/>
            </a:pPr>
            <a:r>
              <a:rPr lang="it-IT" dirty="0"/>
              <a:t>Monitor</a:t>
            </a:r>
          </a:p>
          <a:p>
            <a:pPr marL="342900" indent="-342900">
              <a:buFont typeface="+mj-lt"/>
              <a:buAutoNum type="arabicPeriod"/>
            </a:pPr>
            <a:r>
              <a:rPr lang="it-IT" dirty="0"/>
              <a:t>Scheda Madre</a:t>
            </a:r>
          </a:p>
          <a:p>
            <a:pPr marL="342900" indent="-342900">
              <a:buFont typeface="+mj-lt"/>
              <a:buAutoNum type="arabicPeriod"/>
            </a:pPr>
            <a:r>
              <a:rPr lang="it-IT" dirty="0"/>
              <a:t>Processore</a:t>
            </a:r>
          </a:p>
          <a:p>
            <a:pPr marL="342900" indent="-342900">
              <a:buFont typeface="+mj-lt"/>
              <a:buAutoNum type="arabicPeriod"/>
            </a:pPr>
            <a:r>
              <a:rPr lang="it-IT" dirty="0"/>
              <a:t>Memoria RAM</a:t>
            </a:r>
          </a:p>
          <a:p>
            <a:pPr marL="342900" indent="-342900">
              <a:buFont typeface="+mj-lt"/>
              <a:buAutoNum type="arabicPeriod"/>
            </a:pPr>
            <a:r>
              <a:rPr lang="it-IT" dirty="0"/>
              <a:t>Scheda video</a:t>
            </a:r>
          </a:p>
          <a:p>
            <a:pPr marL="342900" indent="-342900">
              <a:buFont typeface="+mj-lt"/>
              <a:buAutoNum type="arabicPeriod"/>
            </a:pPr>
            <a:r>
              <a:rPr lang="it-IT" dirty="0"/>
              <a:t>Alimentatore</a:t>
            </a:r>
          </a:p>
          <a:p>
            <a:pPr marL="342900" indent="-342900">
              <a:buFont typeface="+mj-lt"/>
              <a:buAutoNum type="arabicPeriod"/>
            </a:pPr>
            <a:r>
              <a:rPr lang="it-IT" dirty="0"/>
              <a:t>Masterizzatore</a:t>
            </a:r>
          </a:p>
          <a:p>
            <a:pPr marL="342900" indent="-342900">
              <a:buFont typeface="+mj-lt"/>
              <a:buAutoNum type="arabicPeriod"/>
            </a:pPr>
            <a:r>
              <a:rPr lang="it-IT" dirty="0"/>
              <a:t>Disco fisso</a:t>
            </a:r>
          </a:p>
          <a:p>
            <a:pPr marL="342900" indent="-342900">
              <a:buFont typeface="+mj-lt"/>
              <a:buAutoNum type="arabicPeriod"/>
            </a:pPr>
            <a:r>
              <a:rPr lang="it-IT" dirty="0"/>
              <a:t>Mouse</a:t>
            </a:r>
          </a:p>
          <a:p>
            <a:pPr marL="342900" indent="-342900">
              <a:buFont typeface="+mj-lt"/>
              <a:buAutoNum type="arabicPeriod"/>
            </a:pPr>
            <a:r>
              <a:rPr lang="it-IT" dirty="0"/>
              <a:t>Tastiera</a:t>
            </a:r>
          </a:p>
          <a:p>
            <a:pPr marL="342900" indent="-342900">
              <a:buFont typeface="+mj-lt"/>
              <a:buAutoNum type="arabicPeriod"/>
            </a:pPr>
            <a:r>
              <a:rPr lang="it-IT" dirty="0"/>
              <a:t> Un computer ha bisogno di un sistema operativo: Windows o Linux</a:t>
            </a:r>
          </a:p>
        </p:txBody>
      </p:sp>
      <p:pic>
        <p:nvPicPr>
          <p:cNvPr id="2050" name="Picture 2" descr="Hardware - Wikipedia">
            <a:extLst>
              <a:ext uri="{FF2B5EF4-FFF2-40B4-BE49-F238E27FC236}">
                <a16:creationId xmlns:a16="http://schemas.microsoft.com/office/drawing/2014/main" id="{9E475DEA-9682-4AFB-B2C6-AF5957293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933" y="699398"/>
            <a:ext cx="3810000" cy="409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214979"/>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C463D29-C086-4C35-B476-15594F196CE1}"/>
              </a:ext>
            </a:extLst>
          </p:cNvPr>
          <p:cNvPicPr>
            <a:picLocks noChangeAspect="1"/>
          </p:cNvPicPr>
          <p:nvPr/>
        </p:nvPicPr>
        <p:blipFill>
          <a:blip r:embed="rId2"/>
          <a:stretch>
            <a:fillRect/>
          </a:stretch>
        </p:blipFill>
        <p:spPr>
          <a:xfrm>
            <a:off x="1032392" y="545216"/>
            <a:ext cx="4243011" cy="3137552"/>
          </a:xfrm>
          <a:prstGeom prst="rect">
            <a:avLst/>
          </a:prstGeom>
        </p:spPr>
      </p:pic>
      <p:pic>
        <p:nvPicPr>
          <p:cNvPr id="4" name="Immagine 3">
            <a:extLst>
              <a:ext uri="{FF2B5EF4-FFF2-40B4-BE49-F238E27FC236}">
                <a16:creationId xmlns:a16="http://schemas.microsoft.com/office/drawing/2014/main" id="{2F79F23E-E825-4CC1-B458-2EC521B737DD}"/>
              </a:ext>
            </a:extLst>
          </p:cNvPr>
          <p:cNvPicPr>
            <a:picLocks noChangeAspect="1"/>
          </p:cNvPicPr>
          <p:nvPr/>
        </p:nvPicPr>
        <p:blipFill>
          <a:blip r:embed="rId3"/>
          <a:stretch>
            <a:fillRect/>
          </a:stretch>
        </p:blipFill>
        <p:spPr>
          <a:xfrm>
            <a:off x="6487836" y="3178951"/>
            <a:ext cx="3780638" cy="2831830"/>
          </a:xfrm>
          <a:prstGeom prst="rect">
            <a:avLst/>
          </a:prstGeom>
        </p:spPr>
      </p:pic>
    </p:spTree>
    <p:extLst>
      <p:ext uri="{BB962C8B-B14F-4D97-AF65-F5344CB8AC3E}">
        <p14:creationId xmlns:p14="http://schemas.microsoft.com/office/powerpoint/2010/main" val="2911313255"/>
      </p:ext>
    </p:extLst>
  </p:cSld>
  <p:clrMapOvr>
    <a:masterClrMapping/>
  </p:clrMapOvr>
  <mc:AlternateContent xmlns:mc="http://schemas.openxmlformats.org/markup-compatibility/2006" xmlns:p14="http://schemas.microsoft.com/office/powerpoint/2010/main">
    <mc:Choice Requires="p14">
      <p:transition spd="slow" p14:dur="3500">
        <p14:prism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one">
  <a:themeElements>
    <a:clrScheme name="Sapon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Sapone</Template>
  <TotalTime>613</TotalTime>
  <Words>2660</Words>
  <Application>Microsoft Office PowerPoint</Application>
  <PresentationFormat>Widescreen</PresentationFormat>
  <Paragraphs>99</Paragraphs>
  <Slides>40</Slides>
  <Notes>0</Notes>
  <HiddenSlides>0</HiddenSlides>
  <MMClips>1</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40</vt:i4>
      </vt:variant>
    </vt:vector>
  </HeadingPairs>
  <TitlesOfParts>
    <vt:vector size="53" baseType="lpstr">
      <vt:lpstr>Arial</vt:lpstr>
      <vt:lpstr>Arial</vt:lpstr>
      <vt:lpstr>Century Gothic</vt:lpstr>
      <vt:lpstr>Corbel</vt:lpstr>
      <vt:lpstr>Garamond</vt:lpstr>
      <vt:lpstr>Georgia</vt:lpstr>
      <vt:lpstr>inherit</vt:lpstr>
      <vt:lpstr>Open Sans</vt:lpstr>
      <vt:lpstr>OpenSansBold</vt:lpstr>
      <vt:lpstr>OpenSansRegular</vt:lpstr>
      <vt:lpstr>Times New Roman</vt:lpstr>
      <vt:lpstr>Titillium Web</vt:lpstr>
      <vt:lpstr>Sapone</vt:lpstr>
      <vt:lpstr>Corso informatica di base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SECONDA FASE</vt:lpstr>
      <vt:lpstr>Presentazione standard di PowerPoint</vt:lpstr>
      <vt:lpstr>Presentazione standard di PowerPoint</vt:lpstr>
      <vt:lpstr>Presentazione standard di PowerPoint</vt:lpstr>
      <vt:lpstr>Presentazione standard di PowerPoint</vt:lpstr>
      <vt:lpstr>Apertura e chiusura dei vari programmi</vt:lpstr>
      <vt:lpstr>Le finestre (dimensione e forma, ridurre, ingrandire e chiudere</vt:lpstr>
      <vt:lpstr>Risorse del computer (le proprietà dell’unità disco)</vt:lpstr>
      <vt:lpstr>Cartelle e collegamenti</vt:lpstr>
      <vt:lpstr>Lo strumento esplora risorse</vt:lpstr>
      <vt:lpstr>Creazione, rinomina e cancellazione cartelle</vt:lpstr>
      <vt:lpstr>Copiare, spostare e tagliare file, copia di file tra le varie unità, cancellazione di file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informatica di base</dc:title>
  <dc:creator>Giuseppe Salerno</dc:creator>
  <cp:lastModifiedBy>Giuseppe Salerno</cp:lastModifiedBy>
  <cp:revision>112</cp:revision>
  <dcterms:created xsi:type="dcterms:W3CDTF">2020-04-14T13:25:29Z</dcterms:created>
  <dcterms:modified xsi:type="dcterms:W3CDTF">2020-05-06T14:37:19Z</dcterms:modified>
</cp:coreProperties>
</file>